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notesSlides/notesSlide3.xml" ContentType="application/vnd.openxmlformats-officedocument.presentationml.notesSlide+xml"/>
  <Override PartName="/ppt/ink/ink2.xml" ContentType="application/inkml+xml"/>
  <Override PartName="/ppt/notesSlides/notesSlide4.xml" ContentType="application/vnd.openxmlformats-officedocument.presentationml.notesSlide+xml"/>
  <Override PartName="/ppt/ink/ink3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4.xml" ContentType="application/inkml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5.xml" ContentType="application/inkml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ink/ink6.xml" ContentType="application/inkml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ink/ink7.xml" ContentType="application/inkml+xml"/>
  <Override PartName="/ppt/notesSlides/notesSlide15.xml" ContentType="application/vnd.openxmlformats-officedocument.presentationml.notesSlide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notesSlides/notesSlide16.xml" ContentType="application/vnd.openxmlformats-officedocument.presentationml.notesSlide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notesSlides/notesSlide17.xml" ContentType="application/vnd.openxmlformats-officedocument.presentationml.notesSlide+xml"/>
  <Override PartName="/ppt/ink/ink26.xml" ContentType="application/inkml+xml"/>
  <Override PartName="/ppt/notesSlides/notesSlide18.xml" ContentType="application/vnd.openxmlformats-officedocument.presentationml.notesSlide+xml"/>
  <Override PartName="/ppt/ink/ink27.xml" ContentType="application/inkml+xml"/>
  <Override PartName="/ppt/notesSlides/notesSlide19.xml" ContentType="application/vnd.openxmlformats-officedocument.presentationml.notesSlide+xml"/>
  <Override PartName="/ppt/ink/ink28.xml" ContentType="application/inkml+xml"/>
  <Override PartName="/ppt/notesSlides/notesSlide20.xml" ContentType="application/vnd.openxmlformats-officedocument.presentationml.notesSlide+xml"/>
  <Override PartName="/ppt/ink/ink29.xml" ContentType="application/inkml+xml"/>
  <Override PartName="/ppt/notesSlides/notesSlide21.xml" ContentType="application/vnd.openxmlformats-officedocument.presentationml.notesSlide+xml"/>
  <Override PartName="/ppt/ink/ink30.xml" ContentType="application/inkml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  <p:sldMasterId id="2147483655" r:id="rId2"/>
  </p:sldMasterIdLst>
  <p:notesMasterIdLst>
    <p:notesMasterId r:id="rId2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9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5:32.632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16203 4298 768,'52'-25'384,"-1"-52"-384,-26 77 384,1 0-384,0 0 0,-26-26 0,0-25 128,0 26-128,-26-27 0,-25-25 0,-52 0 0,1 26 0,-52-26 0,0 25 0,-77 1 0,26 0 0,-52-1 128,0 27 0,-25 25 0,25 0 0,-51 0 128,52 25-128,0 1 128,24 51-128,27-26 0,0 27-128,77-2 0,0 2 0,50-2 128,53-24 0,25-1 0,51-25 0,26-1 0,52 1 0,25-26 128,25-51-128,26 0 128,1-52-128,-1-26 0,0 1-128,-25-52 128,-1 1 0,-25-1 0,0 26-128,-26 0 128,-25 26-128,-26 25 128,-25 26-128,-27 1 128,-25 50-128,0 0 0,-25 26 0,-27 52 0,-50 50 0,-1 26 0,0 26-128,-25 26 128,25 51 0,1 0 0,24 0 0,2-26 128,24 26-128,26-26 128,1-25-128,25-52 128,0 1 0,0-27 0,25-25 0,-25-51 128,0-1-128,0-50 128,0-52-256,-25-51 128,-1-1 0,-25-76 0,-26-51-128,0-27 0,0-25-128,-51 0 128,25 26 0,-25 0 0,0 51-128,-1 0 128,26 77 0,1 0 0,0 26-128,24 25 128,27 52-128,0-1 128,25 27-128,26 25 0,26 51 128,25 77 0,52 0 0,25 52 0,77 77 0,52-1 128,25 27 0,52 25 0,50-1-128,1 1 128,1 0 0,-2-26 0,1-25-768,-26 26 128,-25-27-384,-78 0 128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9:03:42.531"/>
    </inkml:context>
    <inkml:brush xml:id="br0">
      <inkml:brushProperty name="width" value="0.13333" units="cm"/>
      <inkml:brushProperty name="height" value="0.26667" units="cm"/>
      <inkml:brushProperty name="color" value="#00FF00"/>
      <inkml:brushProperty name="tip" value="rectangle"/>
      <inkml:brushProperty name="rasterOp" value="maskPen"/>
    </inkml:brush>
  </inkml:definitions>
  <inkml:trace contextRef="#ctx0" brushRef="#br0">6011 261 1664,'0'-20'768,"0"0"0,0 20 768,0-3-1536,0 22 128,19 1 128,1 18 128,-1 1-384,0 58 128,-19-19 0,20 38 128,0-38 0,-1 18 0,0 1-128,1 0 128,-20 0-128,19-39 0,0 0 128,-19 0 0,20-38 0,-20-1 128,19-19-128,0-19 128,1-20-128,-1 0 128,20-26-256,-19 26 0,-1 20-256,20-20 0,-1 39 0,-18-19 0,-1 18-128,0 21 128,20 19-128,-19 0 128,19 19 0,-1 0 0,40 0 128,-20-19 128,20 0 0,18-1 0,2-38-128,-2 0 128,2 0 128,-2-38 0,1-1-256,-38-20 128,-1 1-128,-20 0 128,1 20-128,-20 18 128,-19-18-256,-38 18 128,-1 20-128,-19 0 0,19 20 0,-19 18 0,0 1 0,19 19 0,0 0 128,20-19 0,19 0 0,0-20 0,19 1 0,20-20 128,-20 0-128,20-20 128,19-18 0,-19-2 0,19 21-128,-19-20 0,-20 20-128,20 19 128,-20-19-128,1 19 128,-1 19-128,1 0 0,-1 1 0,1 18 128,57 2 0,0-21 0,21 0 0,-21-19 128,20-19 0,0-20 0,0 0 0,0-19 0,-20 0-128,1-39 128,19-19 0,-39-1 0,0-18-128,-19 38 128,-19 19-256,-40 1 128,0 19-128,-18-1 128,-20 40-384,0 0 128,-20 19-128,39 38 128,-19 1-128,19 39 128,20 19 0,0 0 0,38 0 128,-19-1 128,58 1 0,-19 19 128,19-18 128,-19-2 128,19-38-384,-39 20 0,20-39-384,0-20 128,-39-19-384,0 0 0,0-38-384,0-1 128,-39-20 128,0 1 128,1 0 256,-1 0 128,20 0 640,-21 19 0,21 0 128,0 1 128,-1-1 0,40 20 0,-1-1-128,20 1 0,39 19-256,-1 0 0,40-20-768,18 20 128,40-19-512,-1 38 128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9:03:42.871"/>
    </inkml:context>
    <inkml:brush xml:id="br0">
      <inkml:brushProperty name="width" value="0.13333" units="cm"/>
      <inkml:brushProperty name="height" value="0.26667" units="cm"/>
      <inkml:brushProperty name="color" value="#00FF00"/>
      <inkml:brushProperty name="tip" value="rectangle"/>
      <inkml:brushProperty name="rasterOp" value="maskPen"/>
    </inkml:brush>
  </inkml:definitions>
  <inkml:trace contextRef="#ctx0" brushRef="#br0">7863 592 512,'19'-58'256,"20"58"640,-39 0-384,19 19 0,-19 1 0,20 18 384,-20 20 0,20 0-1152,-1 20 128,0 0 768,20-1 0,-20-18-1152,20-1 128,-20-19-256,0-1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9:03:43.002"/>
    </inkml:context>
    <inkml:brush xml:id="br0">
      <inkml:brushProperty name="width" value="0.13333" units="cm"/>
      <inkml:brushProperty name="height" value="0.26667" units="cm"/>
      <inkml:brushProperty name="color" value="#00FF00"/>
      <inkml:brushProperty name="tip" value="rectangle"/>
      <inkml:brushProperty name="rasterOp" value="maskPen"/>
    </inkml:brush>
  </inkml:definitions>
  <inkml:trace contextRef="#ctx0" brushRef="#br0">8173 350 768,'-58'-29'384,"0"58"0,29-29 0,29 0-768,0 29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9:03:43.275"/>
    </inkml:context>
    <inkml:brush xml:id="br0">
      <inkml:brushProperty name="width" value="0.13333" units="cm"/>
      <inkml:brushProperty name="height" value="0.26667" units="cm"/>
      <inkml:brushProperty name="color" value="#00FF00"/>
      <inkml:brushProperty name="tip" value="rectangle"/>
      <inkml:brushProperty name="rasterOp" value="maskPen"/>
    </inkml:brush>
  </inkml:definitions>
  <inkml:trace contextRef="#ctx0" brushRef="#br0">8096 582 512,'-19'39'256,"58"-20"-128,-20 0 512,20 1-512,19 0 128,20 18 128,-1 20 0,1-19-256,-1 19 0,1 1 384,-40-20 0,2-1-128,-21 1 128,0 0-128,-38-20 128,0 20-384,-21-19 0,2-1-768,-20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9:03:44.510"/>
    </inkml:context>
    <inkml:brush xml:id="br0">
      <inkml:brushProperty name="width" value="0.13333" units="cm"/>
      <inkml:brushProperty name="height" value="0.26667" units="cm"/>
      <inkml:brushProperty name="color" value="#00FF00"/>
      <inkml:brushProperty name="tip" value="rectangle"/>
      <inkml:brushProperty name="rasterOp" value="maskPen"/>
    </inkml:brush>
  </inkml:definitions>
  <inkml:trace contextRef="#ctx0" brushRef="#br0">9269 893 512,'0'-39'256,"0"-39"640,19 59-896,-19 0 128,19-1 128,20-18 0,0 18 0,38 1-384,1 19 128,-1 0 256,20 19 128,0 1-128,0-1 128,0 39-128,-20 0 0,-18 1 0,-40-1 0,0-20-128,-38 20 0,0-19-128,-21 0 128,-37 0-128,19 0 128,-39-1 0,0 20 0,1-19 0,-2 19 0,2 0 0,18 0 128,20-19 0,0 20 0,0-21-512,19 20 0,19-19-512,1 0 128,19-20-256,0 20 128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9:03:44.658"/>
    </inkml:context>
    <inkml:brush xml:id="br0">
      <inkml:brushProperty name="width" value="0.13333" units="cm"/>
      <inkml:brushProperty name="height" value="0.26667" units="cm"/>
      <inkml:brushProperty name="color" value="#00FF00"/>
      <inkml:brushProperty name="tip" value="rectangle"/>
      <inkml:brushProperty name="rasterOp" value="maskPen"/>
    </inkml:brush>
  </inkml:definitions>
  <inkml:trace contextRef="#ctx0" brushRef="#br0">9221 1465 1792,'0'29'896,"0"0"128,0-29 1664,29 29-2176,-29 0 0,0 0 128,29 0 0,-29 0-1408,29 0 128,-29 0-128,29 1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6:12.342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17614 3605 128,'26'-26'0,"25"-25"256,-26 51 128,-25-26-384,0 26 128,0-26 0,0 26 128,-25-25-384,-26-26 128,-1 25 128,-24-26 0,-27 27-128,-26-1 128,-50-25 0,-26 0 0,-52 25-128,-25-25 128,-52 25 0,-25-51 0,-26 52 0,-25-27 0,-1 26 0,-25-25 0,26 26 0,25-1 0,0 26 0,25 0 0,53 0 0,24 0 0,53 0 0,50 0 0,52 0 0,51 26 128,51-26-128,26 0 128,77-26-128,51 0 128,52 0-128,76-50 128,52 24 0,26-25 0,51 0-128,-26 1 128,51-2-128,-24-24 0,-28-1-128,2-25 128,-52 26-128,-52-1 128,-25 26-128,-51 0 0,-27 26 0,-50-1 0,0 27-128,-52-1 128,-51 26-128,0 26 0,-51 25 0,-26 51 128,-26 27-128,-51 25 128,0 51 0,-51 26 0,26-26 0,-27 52 128,1-27 0,51 1 0,-25 0-128,25-26 0,51 1 0,0-27 128,27-25 0,-2-51 0,27-1 0,0-25 0,25-26 0,0-25 0,26-26 128,-25-51 0,25-52 0,-26 1 0,26-27-128,0-76 0,-25-26-128,25-25 128,-26-26-128,0 0 0,-25-26-128,25 0 128,1 77-128,-27 0 128,1 26-128,25 25 0,-25 26 0,25 0 128,0 52-256,26 25 0,0 51 0,0 26 128,26 0-128,51 77 128,0 0 0,26 52 0,25 25 128,52 25 0,-1 26 128,52 0 0,26 26 0,-1 0 0,1-26 0,25 0 0,1 27 0,-1-28 0,-26-24 0,1-52 128,-26 26-256,-26-25 0,-26-27-640,-25-25 128,-25-26-512,-52 26 128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9:03:51.310"/>
    </inkml:context>
    <inkml:brush xml:id="br0">
      <inkml:brushProperty name="width" value="0.13333" units="cm"/>
      <inkml:brushProperty name="height" value="0.26667" units="cm"/>
      <inkml:brushProperty name="color" value="#00FF00"/>
      <inkml:brushProperty name="tip" value="rectangle"/>
      <inkml:brushProperty name="rasterOp" value="maskPen"/>
    </inkml:brush>
  </inkml:definitions>
  <inkml:trace contextRef="#ctx0" brushRef="#br0">5158 350 1152,'-39'-39'512,"39"39"-128,0 19 640,0 1-640,19 18 128,1 20 128,-1 21 128,1-2-1024,18 0 128,1 21 512,-1-21 128,1 20-512,-20-19 128,1-1-896,-1-19 128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9:03:51.716"/>
    </inkml:context>
    <inkml:brush xml:id="br0">
      <inkml:brushProperty name="width" value="0.13333" units="cm"/>
      <inkml:brushProperty name="height" value="0.26667" units="cm"/>
      <inkml:brushProperty name="color" value="#00FF00"/>
      <inkml:brushProperty name="tip" value="rectangle"/>
      <inkml:brushProperty name="rasterOp" value="maskPen"/>
    </inkml:brush>
  </inkml:definitions>
  <inkml:trace contextRef="#ctx0" brushRef="#br0">4547 611 768,'0'-19'384,"78"-20"384,-59 20-384,39-20-384,20 20 128,38-1 0,20-19 0,38 20-128,20-1 0,20 20 128,-1-19 0,19 38-128,-38 1 128,0 18 0,-20 2 128,-18-2-128,-20 1 0,-40 0-128,-18-1 0,-39 1 128,-20 0 128,-19 0-256,-19 19 128,-40 0-128,-18-19 128,0 20 0,-1-1 128,0 0-256,1 0 128,18-19-640,21-20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9:03:51.922"/>
    </inkml:context>
    <inkml:brush xml:id="br0">
      <inkml:brushProperty name="width" value="0.13333" units="cm"/>
      <inkml:brushProperty name="height" value="0.26667" units="cm"/>
      <inkml:brushProperty name="color" value="#00FF00"/>
      <inkml:brushProperty name="tip" value="rectangle"/>
      <inkml:brushProperty name="rasterOp" value="maskPen"/>
    </inkml:brush>
  </inkml:definitions>
  <inkml:trace contextRef="#ctx0" brushRef="#br0">5886 601 640,'0'0'256,"39"0"1024,-39 0-512,19 19-128,0 20 128,1 0 128,19 19 128,-20 0-1408,20 1 128,-20-1 512,20-19 0,-20 0-896,0-1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5:36.819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16434 3066 896,'-25'-51'384,"-52"-26"128,25 51 384,1 1-896,-51-1 128,-52-26-128,-26 27 128,-25-26-128,-51 25 0,-27 0 0,-25-25 0,-26 25 0,1 1 128,-26 25-128,25 0 0,26 25 0,0-25 0,51 26 0,27-1 128,24 27-256,78-26 128,26-1 0,24 1 0,53 25-128,50-25 128,27 0 0,76-26 0,52 0 0,25 0 0,26-26 0,51-51 128,26 26-128,-25-52 128,-1-26 0,0 1 0,0 0 0,-76-26 128,24 26-128,-50-26 0,-52 0 0,-25 51 0,-26 26-128,-26 0 128,-51 26-128,0 51 0,-51 26 0,-1 50 0,-50 27-128,-1 51 128,-51 103 0,26-1 0,-26 52 0,0-26 0,26 27 0,25-27 128,26 0-128,26-51 128,-1-26-128,27-25 128,25-52 0,-26 0 0,26-50 0,-25-28 128,25-50-128,-26 0 128,0-76-128,0-78 128,1-26-128,-26-51 0,-1-51-128,27-51 0,-26 25 0,51-26 0,-26 77-128,0-25 128,26 51 0,0 0 0,0 77-128,0 26 128,0 25-256,0 26 128,52 26-128,-27 51 128,26 51-128,26 52 128,26 51-128,25 51 128,26 26 128,26 26 0,50 51 128,2-26 0,24 0 0,1 26 0,-1-25-384,-24-1 128,-2-52-512,-24 27 128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9:03:52.088"/>
    </inkml:context>
    <inkml:brush xml:id="br0">
      <inkml:brushProperty name="width" value="0.13333" units="cm"/>
      <inkml:brushProperty name="height" value="0.26667" units="cm"/>
      <inkml:brushProperty name="color" value="#00FF00"/>
      <inkml:brushProperty name="tip" value="rectangle"/>
      <inkml:brushProperty name="rasterOp" value="maskPen"/>
    </inkml:brush>
  </inkml:definitions>
  <inkml:trace contextRef="#ctx0" brushRef="#br0">6128 437 896,'-58'0'384,"58"29"-256,0-29-512,0 0 128,0 0 128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9:03:52.359"/>
    </inkml:context>
    <inkml:brush xml:id="br0">
      <inkml:brushProperty name="width" value="0.13333" units="cm"/>
      <inkml:brushProperty name="height" value="0.26667" units="cm"/>
      <inkml:brushProperty name="color" value="#00FF00"/>
      <inkml:brushProperty name="tip" value="rectangle"/>
      <inkml:brushProperty name="rasterOp" value="maskPen"/>
    </inkml:brush>
  </inkml:definitions>
  <inkml:trace contextRef="#ctx0" brushRef="#br0">6196 611 640,'39'39'256,"57"19"0,-57-58 640,19 39-768,-19 0 128,19-1 128,-20 1 0,1 20-384,0-20 0,-39-1 256,-20 1 128,1-20-128,-39 1 0,0-1-128,0 0 128,-20-19-768,21 0 128,-1 0-128,-1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9:03:53.519"/>
    </inkml:context>
    <inkml:brush xml:id="br0">
      <inkml:brushProperty name="width" value="0.13333" units="cm"/>
      <inkml:brushProperty name="height" value="0.26667" units="cm"/>
      <inkml:brushProperty name="color" value="#00FF00"/>
      <inkml:brushProperty name="tip" value="rectangle"/>
      <inkml:brushProperty name="rasterOp" value="maskPen"/>
    </inkml:brush>
  </inkml:definitions>
  <inkml:trace contextRef="#ctx0" brushRef="#br0">7117 640 896,'-39'0'384,"-58"20"256,58 0 384,1-1-640,-1 0 0,-20 20 128,1-1 0,20 1-768,-1 19 128,39 20 384,0-20 128,39 0-256,-1-19 128,40 0-128,19-39 0,0 0-128,19 0 128,-19-39 0,20 0 0,-21 0-128,2-19 0,-21 20 0,0-1 0,-19 0-128,-38 19 128,0 1-128,-1 0 128,-19 19-128,0 0 0,0 19 0,0 0 128,0 1 0,19 19 0,1-20 0,18 20 0,1-20 128,0 1 0,0-1-128,19 0 128,-19-38-128,19 19 128,0-19-128,-19-1 128,19-18-128,-19-1 0,-1-20 0,1 21 0,0-1-128,-19 20 128,-1 0-128,0 19 0,-19 0 0,-19 19 128,19 0-128,19 0 0,-19 20 128,20 0 0,18-20 0,1 20 128,0-19-128,20-20 128,18 19-128,0-38 128,1-1-128,0 1 128,-1-20-256,-18 0 128,-1-19 0,0-19 0,-20 18-128,1 21 0,-39-1 0,0 0 0,0 20 0,-19 0 128,-1 19-128,20 0 0,20 0 128,19 38 0,0 1-128,19 0 128,0 19-128,0-19 128,0 19 0,-38 19 0,18-19 0,-38 20 0,0-20 0,-19 0 128,19-19 0,-19 0 0,19-20-128,0-19 128,19-19 0,0-20 0,1 0-128,18 0 0,20 1 0,1-40 0,18 20 0,-19-39 0,1 20 0,-1-1 0,-19 1 0,-1 38 0,-38 0-128,20 0 128,-40 20-128,1-1 128,0 1-128,19 19 128,0 0 0,0 19 0,0 20 0,38 0 0,20 0 0,-18 0 0,18 19 0,0 0 128,-20 0-256,1 0 128,0 0 0,-39-19 0,0 19 0,0-19 128,-20 19-128,1-19 128,-20-1-128,-19-18 0,0 0-640,-20 18 128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9:03:55.366"/>
    </inkml:context>
    <inkml:brush xml:id="br0">
      <inkml:brushProperty name="width" value="0.13333" units="cm"/>
      <inkml:brushProperty name="height" value="0.26667" units="cm"/>
      <inkml:brushProperty name="color" value="#00FF00"/>
      <inkml:brushProperty name="tip" value="rectangle"/>
      <inkml:brushProperty name="rasterOp" value="maskPen"/>
    </inkml:brush>
  </inkml:definitions>
  <inkml:trace contextRef="#ctx0" brushRef="#br0">12749 3540 640,'39'-20'256,"-20"20"0,0 0 256,-19 0-384,20 0 128,-20 0 0,0 0 128,0 0-384,0 0 128,-20 0 256,-18 0 0,-1 20 0,-20-20 0,-18 0-128,-40 19 128,-18-19-256,-20 0 128,-59 19-128,-38 1 128,-38-20-128,-40 20 128,-38-20-128,-20 19 128,-20 0-128,-18 1 0,0-1-128,-1 0 128,20 1-128,0-1 128,19 0-128,-19 1 0,19-20 0,20 19 128,-1 0-128,21 1 0,-2 0 0,40 18 0,-116-18 0,76-1 0,79-19 0,58 19 0,19-19 0,58 0 128,20 0-128,38 0 128,1-19-128,-1 0 128,20-20-128,19-20 128,1 1-128,-1-19 0,0 0 0,19-21 128,-18 2 0,18-40 0,1 0-128,19 20 0,-19-20 0,-1 20 0,20-1-128,-19 1 128,19 19-128,0 0 0,0 39 128,19 0 0,-19-1-128,39 21 128,0-1-128,19 20 0,20-1 128,18 1 0,21 19-128,38 0 128,19 0 0,20 0 0,39 0 0,19 19 0,58-19-128,1 0 128,57 0 0,0 0 0,20 20 0,38-20 128,1 0-128,19 0 0,0 0 0,19 0 0,0 0 0,-19 0 0,20 19 0,-20-19 0,-20 0 0,-18 19 0,-40-19 0,-19 20 0,-39-1 0,-39 0 0,-38 20 0,-39-19 0,-19 19-128,-59-20 128,0 20 0,-19-20 0,-38 20 0,-1-1 0,0 21 0,-20-20 0,-18 38 128,19 0 128,-20 1 0,1 19 0,-1 0 0,-19-19 128,19 18-128,-19-18 0,-19 19-384,19-19 0,-19-1-1024,-1 1 128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9:03:55.936"/>
    </inkml:context>
    <inkml:brush xml:id="br0">
      <inkml:brushProperty name="width" value="0.13333" units="cm"/>
      <inkml:brushProperty name="height" value="0.26667" units="cm"/>
      <inkml:brushProperty name="color" value="#00FF00"/>
      <inkml:brushProperty name="tip" value="rectangle"/>
      <inkml:brushProperty name="rasterOp" value="maskPen"/>
    </inkml:brush>
  </inkml:definitions>
  <inkml:trace contextRef="#ctx0" brushRef="#br0">8755 2415 896,'-19'-39'384,"-20"-19"512,39 39-1024,-19-1 0,-1-19 128,20 19 0,-19-18 128,19-1-128,19 0 0,1 20 0,38-20 128,0 39 0,39-19 0,19 19 0,20 19 0,19 20 128,-20 19 0,1 0 0,-20 1 128,-18-1-128,-40 0 0,-20-19 0,-38 19 128,0 0 0,-38-19 0,-1 0-128,-19 19 128,-20-20 0,1 21 0,-1-20-256,20 19 128,-20-19-128,20-1 128,-19 2-1152,19-21 0,-20 20 0,0-1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9:03:56.095"/>
    </inkml:context>
    <inkml:brush xml:id="br0">
      <inkml:brushProperty name="width" value="0.13333" units="cm"/>
      <inkml:brushProperty name="height" value="0.26667" units="cm"/>
      <inkml:brushProperty name="color" value="#00FF00"/>
      <inkml:brushProperty name="tip" value="rectangle"/>
      <inkml:brushProperty name="rasterOp" value="maskPen"/>
    </inkml:brush>
  </inkml:definitions>
  <inkml:trace contextRef="#ctx0" brushRef="#br0">8793 2899 3840,'29'29'1920,"0"29"-3456,0-58 3840,-29 29-3968,29 1 128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6:15.750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16358 3760 1024,'25'-76'512,"26"50"-512,-51 26 640,26 0-640,-26 0 0,26 0 0,-26-26 128,0 26-128,25-26 0,-25 1 0,-25-1 128,-1-25-128,0 25 128,-25-51-128,-26 0 128,-25 0-128,-1 0 128,-26-25 0,-50 24 128,-1-24-128,-51 25 128,-25 0 0,-1 0 0,1 25 0,-27-24 0,1 50-128,26-26 0,-1 27-128,0-1 128,27 1-128,50 25 0,26 0-128,26 25 128,25 1 0,26-26 0,26 25 0,51 1 128,25-26 0,53 26 0,50-26 0,26-26 128,51 0 0,52 1 0,25-26-128,26-27 128,0 2-128,0-27 0,-26 52-128,0-1 128,-77-24-128,0 24 128,-51 26-128,-26-25 0,-25 26-128,-26 25 128,-25 0 0,-52 0 0,-26 25-128,0 52 0,-51 26 0,-26 25 128,-25 26-128,-26 25 128,0 27 0,-25-1 0,25 1 0,0-27 0,26 26 0,-1 1 128,27-27-128,25-25 128,26-25-128,25-1 128,-26-51-128,52 26 128,0-52 0,0-26 0,0-25 128,0 0 0,26-76 0,-26-27 0,0-26-128,-26-50 128,26-26-128,-25-26 128,-1-52-256,1-25 0,-1-25 0,0 25 0,0 0 0,26 52 0,-25-1-128,-26 52 128,51-1-128,-26 27 0,26 25-128,-26 25 128,26 53-128,0 24 0,26 1 0,25 51 0,0 25 128,52 53 0,0 24 0,25 52 0,26 26 0,0 25 0,51 77 128,0 1 0,27-1 0,-2 0 128,1 1-128,0-27 128,0 0 0,0 1 0,-26-26 0,0 0 0,-25-52 0,-26-25 0,0-25-128,-26-1 128,-25-25-768,-26-1 128,0-25-384,-52-26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6:19.023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16908 3696 512,'26'-52'256,"-26"1"-256,0 25 256,0 1-256,-26-1 0,1-26 0,-1 1 128,-51 0-128,-25-26 0,-27-26 0,-24 52 128,-53-52 0,-25 27 0,-26-2 0,-25-24 0,-26 25-128,-25-26 128,0 26 0,25 0 128,0 26-128,26-1 0,-1 26 0,52 1 0,26-1-128,26 52 128,25-26-128,51 25 0,26 1 0,26 26 0,51-27 0,51 1 0,26-26 128,77 25 128,25-50-128,27-1 128,50 1-128,26-53 128,26 27 0,0-26 0,-26 26-128,26-26 0,-51 0-128,0 26 128,-52-1-128,-26 1 128,-51 0-128,-25 25 0,0 0 0,-77 26 0,-1 26 0,-50 0 0,-27 0 0,-25 50 0,-51 2 0,-26 76 0,-25-1 0,-27 27 0,-25 25 0,-25 26 128,25-25-128,-26 24 0,26-24 0,52-26 0,25 24 0,25-50 128,1-25-128,51-26 0,26-27 128,-1 2 0,27-27 0,0-26 128,25-50-128,0-26 128,25-27-128,-25-50 0,25-52-128,1-50 128,26-52-128,-27-26 0,1 0 0,-1-26 0,1 0-128,-26 52 128,0 0-128,-26 25 128,1 1-128,25 50 128,-26 27 0,26 25 0,0 51-128,0 1 128,26 50-128,-1 27 0,1 50 0,51 53 0,0 50 0,0 0 0,52 77 128,-1 26 0,26 0 0,51 77 128,0-26-128,26 26 128,0 25 0,25-24 0,1-27 0,-26 26 0,25-26-128,-50-26 128,-1 1-256,-25-26 0,-27 0-640,1-26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6:21.965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16780 1104 256,'-102'0'128,"-52"102"-128,77-50 128,-26 25-128,-25 0 0,-52 25 0,-25 1 128,-26 26-128,-25-1 0,-26 0 0,-1 0 128,-25-25-128,26 0 0,-26-27 0,26-24 128,25 25-128,0-51 0,27 25 0,50-25 0,0-1 0,26 1 0,26 0 0,51 0 0,0-1 0,26-25 0,51 26 0,25-1 0,53 1 0,24 0 0,26-26 0,78 25 128,-1-25-128,77 26 128,1-26-128,50 0 128,-25 0-128,-1 0 128,28-26-128,-53 26 128,0 0 0,-51 0 0,-26-25 0,-25 25 0,-26 0 0,-26 0 0,-26-26 0,-24 26 0,-27-26 0,-26 1 0,-25-1-128,0 1 128,-51-1-128,0-26 128,-52 1-128,-25-26 128,-26 0-128,-25-26 0,-1 0 128,-51-25 0,26 0 0,-26 0 0,26 0 0,-27-26 0,27 25 0,0-25 0,51 51-128,0-25 0,0 26 0,51-1 0,1 0 0,25 52 0,26-26-128,25 26 0,0 25-128,0 26 0,26 26 0,0 25 0,26 26 0,0 26 0,25 51 128,0 25 128,1 26 0,25 27 128,0 24-128,25 0 128,1 27-128,-26-1 128,25-51-128,-24 26 128,24-1-128,-25-24 0,0-53 0,-25 0 128,-27-50-128,0-26 128,1-1 128,0-25 0,0-51 0,-26-1 128,25-25-128,1-25 0,0-26 0,0-52 128,25-26-384,0 1 128,26-52-128,0-24 0,26-28 0,0-24 128,25-52-128,0 26 0,0-1-128,0 1 128,1 51-128,-1 26 128,-25-1-128,-1 52 128,1 26-128,-26 26 128,-26-1-128,26 52 0,-51-1-384,25 52 0,-51 0-128,0 26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6:26.034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16960 4028 640,'26'-76'256,"0"-2"-128,-1 53 384,-25-1-640,26-25 128,-52 25 0,1-51 0,-1 26 0,-51-1 128,-26-24-128,-25-1 128,-78 0 0,2 0 0,-28-26 0,-50 26 0,-26-26-128,-51 27 128,0 24 0,-26 1 0,0-1-128,26 1 128,-1 25 0,27 1 0,25 25-128,26-26 128,51 26-128,51-26 128,26 26-128,52 0 128,25 0 0,51 26 0,52-26 0,51 0 128,51-26-128,26 1 128,77 25 0,26-51 128,25-1-256,26 1 0,0-26 0,0-26 128,-26 26-128,0-25 0,-51 24 0,0 27 0,-77-26-128,-26 51 128,-25 1-256,-26 25 128,-26 0-128,-25 0 0,-26 51 0,-52 52 128,1 0-128,-52 51 0,-51 25 128,1 26 0,-27 26 0,0 26 0,0-26 0,1 0 128,25 0-128,26 0 128,25-26-128,26-25 128,26-26-128,-1-26 128,27 0 0,25-51 0,-26-51 0,52-1 128,-26-50-128,0-78 128,25 1-128,-25-104 128,0-24-128,0-78 0,-25-52-128,-1-24 0,1-27 0,-1 51 0,0 1-128,-25 52 128,25 50-128,1 52 128,-1 25-128,0 52 128,26 25-256,-26 26 128,52 26-128,0 25 128,25 52-128,26 25 0,26 52 128,25 50 0,52 1 0,-1 103 128,78 0 0,25 25 128,1 26 0,50 0 0,-25 25-128,26-25 128,-1 0-256,-50-26 128,24 26-640,-50-51 128,-52 0-256,0-1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5:39.852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16267 5606 384,'52'-25'128,"-52"-26"256,0 51 256,0-26-640,-26 0 0,-26 0 0,-24 1 128,-53-26-128,1-1 128,-52 1 0,1 25 128,-52 1 0,0-27 128,-25 26 0,-27 1 0,1 25-128,25 0 0,-25 0 0,25 25 0,-25-25-256,77 26 0,0 0 0,25 0 0,26-1-128,51-25 128,26 26 0,52-26 0,25 0 0,25 0 0,103-26 0,26-25 128,26-1-128,77-50 128,-1 25-128,27-26 128,25-25-128,-26 26 0,26-1 0,-51 0 128,-27 26-128,-50 0 128,-26 51-128,-26-25 128,-51 26-128,-26 25 128,-25 0-128,-52 25 128,-25 52-128,-26 26 128,-51 25-128,0 77 0,-52 1 0,0 76 128,1-26-128,25 27 128,0-27 0,0 1 0,51-52-128,0-25 128,27-27-128,24-24 128,1-26 0,25-52 0,1-26 0,25-50 0,-26-26-128,0-52 128,0-77 0,1-51 0,-26-77-128,-1-25 0,-25-26-128,0-1 128,0 27 0,0 25 0,-25 51-128,25 78 128,0 0-128,25 50 128,1 26-128,26 1 128,-1 50-256,26 27 128,0-1-128,51 77 128,26 27 0,26 50 0,76 26 128,1 51 0,76 52 0,27 25 128,24 0 0,53 0 0,-1 0 0,26 1 0,0-1-640,0-25 128,-52-27-384,-25 1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6:29.202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16357 3656 896,'26'-77'384,"-26"51"-256,0 0 384,0 1-512,0-26 128,-26-1 0,-25 1 0,0 0-256,-26-52 128,-26 0 0,-25 1 128,-52-26-128,-25-1 0,-26 27 0,-25-1 128,-53 26 0,27 26 0,-26 0 0,-25 25 0,25 26 128,0 0 0,0 26-256,52 25 128,-1 26-128,52 0 0,51 26-128,26-27 128,25 2 0,52-2 0,76 1 128,27-51 128,50 25-128,52-25 128,77-26 0,26-26 0,25-51-128,52-25 0,-1-27 0,0-25 0,-25 0-128,0-50 128,-51-2-128,-26 26 128,-51 26-128,-52 27 0,-25 24 0,-27 26 0,-24 26-128,-52 25 0,-26 26 0,-25 26 0,-52 51 0,-25 77 0,-26 25 0,0 77 128,-26 27 0,1-1 128,-1 51-128,52-25 128,25-51-128,0-1 128,52-25 0,26-52 0,-1-25 0,0-25 0,26-53 0,0 2 128,26-78-128,-26 0 128,0-103-128,0 0 128,-26-77-128,-25-75 0,0-28-128,-27-50 0,2-27-128,-1-24 128,0 51-128,0 50 128,0 26-128,0 53 0,0 24 0,25 52 128,1 51-128,26 0 0,50 51-128,1 26 128,25 26-128,77 51 128,1 25 0,50 78 0,27 25 128,50 26 0,52 51 0,0 1 128,51-1 0,52-1 128,-26 2 0,25-27 0,1 1-256,-1-26 128,-51-27-768,-25-24 0,-26 0-128,-52-52 128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5:44.867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17383 4605 256,'51'-77'128,"-25"0"0,-26 51 128,0 1-384,-26-1 128,1 1-128,-1-27 128,-25 1 0,-26 0 0,-26 25 0,-25-51 128,-52 26 0,1-26 0,-26 0 0,-52 0 128,-25 0 0,-26 0 0,-26 26-128,0-1 128,1 1 0,25 25 0,-25 1-128,50-1 0,52 26-128,26 0 128,26 26-128,25-1 0,51 1-128,26-1 0,26 1 0,51-26 128,25 26 0,52-26 0,52-26 0,25 0 128,51 1 0,52-26 128,-1 0 0,52-27 0,0 2-128,-26-52 128,26 25-128,-51-26 128,-1 1-256,-25 26 0,-77-1 0,0 52 0,-77-1 0,0 27 0,-52-1-128,1 26 0,-77 51 128,0 26 0,-52 52-128,-51 25 128,0 25 0,0 26 0,0 26 0,-25 0 0,25 0 0,25 0 0,27 0 0,-1-52 0,52 1 0,-1-52 128,1 1-128,25-53 128,26 1 0,-25-26 128,25-51 0,-26-25 0,26-1 0,-26-51 0,0-77-128,-25 0 128,26-51-256,-27-52 0,27-25 0,-26 0 0,25 0 0,0 26 0,-25-1-128,0 26 128,-1 26 0,1 25 0,0 26-128,-1 26 128,26 51-128,-25 0 0,51 26-128,0 25 128,26 52 0,51 51 0,0 0 0,51 77 0,26 25 128,51 27 0,26 24 0,0 27 128,26 26 0,25-28 0,-25 2-256,25 26 128,-25-53-640,-1 27 128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5:50.676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17371 4491 768,'0'-51'384,"0"0"-128,0 25 384,-26 0-640,1 1 128,-26-26 0,-27-1 0,2 26-128,-27-50 128,-51 24 0,-26-25 0,-25 26 128,-26-26 128,-26 0-128,-25 26 0,-26-27-128,0 27 128,1 0-128,-1 25 128,25 0-128,27 26 0,25 0-128,25 0 128,52 26-128,26 0 0,26 0 0,50-1 0,27 1-128,50-1 128,53 1 0,24-26 128,52 0-128,26-51 128,76 0 0,-102-1 0,154-50 0,0 24 128,0-24-128,-26-26 0,1-26 0,-53 26 0,-24 25 0,-52 0 0,-26 26 0,-26 26 0,-24-1-128,-53 27 0,26-1 0,-51 26 128,-51 51-256,0 27 128,-52 50-128,-25 26 128,-52 26-128,-25 50 128,0 1 0,-1 26 0,1 0 0,25-27 128,1 2-128,76-27 128,0 0-128,27-51 0,24 0 128,26-52 0,1 1 0,25-52 128,0 1 0,-26-52 128,26-52-128,-25-24 0,25-27 0,-26-77 0,26-25-256,-26-51 128,26-27-256,-26-25 128,1 26-128,25-26 128,-26 51-128,1 26 128,-1 26-128,0 26 128,26 50 0,-26 1 0,26 25-128,-25 27 0,25-2-128,25 53 0,1 25-128,0 25 128,25 27 0,52 76 0,-1 26 128,52 26 128,26 50 128,25 53 0,52-27 0,0 1 128,25 25 0,0-25 0,-25-1 0,0 1 0,-1-26-384,0 0 128,-50-52-640,-1 1 128,-26-52-640,-25 26 128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5:55.511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16894 4387 768,'0'0'384,"26"-51"-384,0 51 512,-1-25-384,1-1 0,-1 0 0,1 0 0,0 26-128,0-25 0,-1-1 384,1 1 0,-26-1-128,0 0 128,-51 1-128,-1-26 0,-25-1 0,-51-25 0,-26 26-128,-25-26 0,-26 0 0,-52 0 0,-25 0 0,-1 0 0,-50 51-128,25-25 128,0 0-128,-25 51 128,51-26-128,-1 26 0,53 26 0,50 0 128,26-1-128,26 26 0,51 1-128,51-1 128,26 0 0,51 0 0,52 27 0,51-53 128,51 1-128,26-26 128,77-51-128,0-1 128,25-25 0,1 1 0,-1-27-128,1-51 128,-26 0-128,-26 26 0,-51-1 0,-26 1 128,-51 51-128,-52 0 0,1 26 0,-52 0 128,-25 25-128,-52 0 0,1 26 0,-53 0 0,-24 52 0,-26 50 0,-26 26 0,0 1 128,-25 76-128,-1 26 128,0 0 0,26 25 0,0-25 128,52 0 0,-1-26 0,26-25 0,26-52 0,25 0 0,1-25 0,-1-26 128,26-26-256,0-25 128,0-26-128,-26-51 0,26-1 0,-25-102 128,-1 0-256,1-76 0,-27-53 0,26 27 128,-25-52-256,0 0 128,-1 26-128,1 26 128,-26 24-128,26 28 128,25 50-128,-25 0 0,25 51 0,0 26 0,26 25-256,-25 27 128,50 25-128,1 77 0,51 51 0,26 0 128,51 78 0,26 24 0,24 27 256,53 51 0,0-26 128,25 0 0,0 26-128,0-26 0,0-25-256,-25 25 0,-26-25-640,-26-27 128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6:04.055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17422 5004 640,'26'-51'256,"25"76"-256,-51-50 384,25 25-384,1 0 128,0-26 0,0 0 128,-1-25-256,-25 25 128,0-25 0,0-1 128,-51 1 0,-1 0 128,-24-26-128,-27 26 128,-51-26-128,0 0 128,-77 0-128,-26 0 128,1 25-128,-52 1 0,0 26-128,-26-27 0,1 52 0,0 26 128,25 0-256,-1 25 128,53 0-128,25 1 128,51 24-128,1-24 0,76-1 0,26-25 0,26-1 128,51 1 0,51 0 0,26-26 0,26-26 0,76 0 128,26-50-128,27-27 0,24 0-128,27-25 128,-1-26-128,-26 26 128,1-26-128,-26 26 0,-51-1 0,-1 26 0,-51 1 0,-25 50 0,-26 1-128,-26 26 128,-25-1 0,-26 52 0,0 25-128,-26 26 128,0 51-128,-50 52 128,-2 25 0,-24 26 128,0 25 0,-1 27 128,0-27-128,26 1 128,0-1 0,51 1 0,-25-52-128,26-51 128,25 0-128,-26-26 0,26-50 0,0-28 128,0-24-128,-26-26 128,26-26-128,-26-102 0,1 0-128,-26-103 128,-1-26-256,-25-50 128,26-27 0,0 1 0,-26-1-128,-26 0 128,26 52 0,0 26 0,0 25-128,26 0 128,-26 26-128,25 76 0,1 1-256,51 77 128,26 25-128,25 52 128,26 51 0,26 25 0,25 78 0,52 25 0,25 0 256,26 52 0,0 0 0,26-1 128,-1-25 0,0 52 0,-24-53 0,24-24 128,-25-1-512,-25-26 128,-27-25-640,0 0 128,1-26-512,-52-25 128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6:08.423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16985 4220 1664,'-25'-50'768,"-1"24"-256,26 26 896,0-26-1536,-25 0 128,-1-25-256,0 0 0,0-26 256,-50 0 128,-2 0-256,-24-26 128,-26 26-128,-52-26 128,0 1 128,-25 25 0,-52-26 0,1 52 0,0-26 0,-27-25 128,1 50 0,0-25 128,-1 26-256,26 25 128,27 0-128,24 26 0,1 26-128,51-26 0,51 52 0,1-27 0,51 26-128,25-25 128,52 26 0,51-27 0,51 1 0,52-1 128,25-25-128,52 0 128,25-25-128,51-26 128,-25-27 0,25 2 0,-24-2 0,-1 2 0,-52-27-128,1 52 128,-52-26 0,-51 26 0,0-1-128,-77 26 0,0-25-128,-51 51 128,-26 0-128,-52 26 128,-25 25-128,-26 26 128,-76 26-128,0 51 128,-27 0-128,-25 25 128,-26 26 0,53 26 0,-2-51 0,1 25 0,51 1 0,26-27 0,25 0 0,26-25 0,25-51 128,27 0 0,25-52 0,25 26 0,-25-51 0,52-26 0,-1-26 0,-25-51 0,25-51-128,-25-1 128,25-50-128,-26-52 0,-25 0 0,26-26 0,0 1 0,-26-26 0,0 25 0,0-25 0,-26 51 0,26 0 0,-26 26 0,26-1 0,-25 27-128,25 25 128,-25 0 0,25 51 0,0 1-128,0 25 128,0 51 0,25 26 0,0 51-128,27 27 128,-26 24 0,50 52 0,2 52 0,24-2 0,1 53 0,25 0 128,1-1-128,24 26 128,27 1-128,-26-1 128,26-25-128,-26-1 0,0 1 0,0-26 128,0-26-128,-52-51 0,1 25 0,-26-50 128,0-1-512,-26-25 128,1-27-512,-27 2 128,1-27-384,-1-26 128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9:03:41.374"/>
    </inkml:context>
    <inkml:brush xml:id="br0">
      <inkml:brushProperty name="width" value="0.13333" units="cm"/>
      <inkml:brushProperty name="height" value="0.26667" units="cm"/>
      <inkml:brushProperty name="color" value="#00FF00"/>
      <inkml:brushProperty name="tip" value="rectangle"/>
      <inkml:brushProperty name="rasterOp" value="maskPen"/>
    </inkml:brush>
  </inkml:definitions>
  <inkml:trace contextRef="#ctx0" brushRef="#br0">5236 465 1152,'0'-77'512,"-19"-20"0,19 77 512,0 20-768,0-19 128,0 19-384,0 0 128,0 0-256,0 39 128,0 0 256,0 19 0,19 19-128,-19 1 0,20 0 128,-1-1 0,-19 0-128,19 1 0,-19-20 0,-19 19 128,19 1-128,-19-20 0,19 0 0,-20-19 128,1 20-128,-20-21 128,39-18-128,-19-1 0,19 0-128,0-19 0,0-19 0,19 19 128,20-19-128,19-20 0,0 20-128,39-21 128,0 2 0,0-20 0,0 19 0,0 0 0,-19 20-128,-20 0 128,-20-1 0,1 0 128,-19 1-128,-20 19 0,-20 0-128,20 0 128,-19 0-128,-1 19 128,1 1-128,0 0 0,19 18 0,0 1 0,19 19 128,20-19 0,20-1 0,-1 21 0,19-40 128,1-19 0,-1 0 0,20-19 0,-19-20 0,19 0 0,-39-19 0,0-19 0,0 19 0,-19-20 0,-20-19-128,-19 19 128,-19 20-128,-20 0 0,1 20-128,-2-1 0,-18 0-512,20 39 0,-1-20-256,20 20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0" name="Shape 2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8" name="Shape 21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6" name="Shape 2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2" name="Shape 25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1" name="Shape 2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8" name="Shape 2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76" name="Shape 2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14" name="Shape 31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4" name="Shape 3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1" name="Shape 3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Shape 15"/>
          <p:cNvPicPr preferRelativeResize="0"/>
          <p:nvPr/>
        </p:nvPicPr>
        <p:blipFill rotWithShape="1">
          <a:blip r:embed="rId2">
            <a:alphaModFix/>
          </a:blip>
          <a:srcRect b="6250"/>
          <a:stretch/>
        </p:blipFill>
        <p:spPr>
          <a:xfrm>
            <a:off x="0" y="0"/>
            <a:ext cx="1573213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" name="Shape 16"/>
          <p:cNvCxnSpPr/>
          <p:nvPr/>
        </p:nvCxnSpPr>
        <p:spPr>
          <a:xfrm>
            <a:off x="2133600" y="18288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" name="Shape 17"/>
          <p:cNvCxnSpPr/>
          <p:nvPr/>
        </p:nvCxnSpPr>
        <p:spPr>
          <a:xfrm>
            <a:off x="2286000" y="54102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" name="Shape 18"/>
          <p:cNvSpPr txBox="1">
            <a:spLocks noGrp="1"/>
          </p:cNvSpPr>
          <p:nvPr>
            <p:ph type="subTitle" idx="1"/>
          </p:nvPr>
        </p:nvSpPr>
        <p:spPr>
          <a:xfrm>
            <a:off x="2286000" y="4419600"/>
            <a:ext cx="5486399" cy="12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342900" algn="l" rtl="0">
              <a:spcBef>
                <a:spcPts val="480"/>
              </a:spcBef>
              <a:spcAft>
                <a:spcPts val="0"/>
              </a:spcAft>
              <a:defRPr/>
            </a:lvl1pPr>
            <a:lvl2pPr marL="742950" marR="0" indent="-285750" algn="l" rtl="0">
              <a:spcBef>
                <a:spcPts val="560"/>
              </a:spcBef>
              <a:spcAft>
                <a:spcPts val="0"/>
              </a:spcAft>
              <a:defRPr/>
            </a:lvl2pPr>
            <a:lvl3pPr marL="1143000" marR="0" indent="-228600" algn="l" rtl="0">
              <a:spcBef>
                <a:spcPts val="480"/>
              </a:spcBef>
              <a:spcAft>
                <a:spcPts val="0"/>
              </a:spcAft>
              <a:defRPr/>
            </a:lvl3pPr>
            <a:lvl4pPr marL="1600200" marR="0" indent="-228600" algn="l" rtl="0">
              <a:spcBef>
                <a:spcPts val="400"/>
              </a:spcBef>
              <a:spcAft>
                <a:spcPts val="0"/>
              </a:spcAft>
              <a:defRPr/>
            </a:lvl4pPr>
            <a:lvl5pPr marL="2057400" marR="0" indent="-228600" algn="l" rtl="0">
              <a:spcBef>
                <a:spcPts val="400"/>
              </a:spcBef>
              <a:spcAft>
                <a:spcPts val="0"/>
              </a:spcAft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Shape 28"/>
          <p:cNvPicPr preferRelativeResize="0"/>
          <p:nvPr/>
        </p:nvPicPr>
        <p:blipFill rotWithShape="1">
          <a:blip r:embed="rId2">
            <a:alphaModFix/>
          </a:blip>
          <a:srcRect t="25000" b="56250"/>
          <a:stretch/>
        </p:blipFill>
        <p:spPr>
          <a:xfrm>
            <a:off x="0" y="0"/>
            <a:ext cx="1573213" cy="1447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" name="Shape 29"/>
          <p:cNvCxnSpPr/>
          <p:nvPr/>
        </p:nvCxnSpPr>
        <p:spPr>
          <a:xfrm>
            <a:off x="2133600" y="13716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" name="Shape 30"/>
          <p:cNvCxnSpPr/>
          <p:nvPr/>
        </p:nvCxnSpPr>
        <p:spPr>
          <a:xfrm>
            <a:off x="2286000" y="64008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457200" y="6400800"/>
            <a:ext cx="3429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/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65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Click to edit content slide master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457200" y="640080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457200" y="640080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457200" y="6400800"/>
            <a:ext cx="3429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Shape 49"/>
          <p:cNvPicPr preferRelativeResize="0"/>
          <p:nvPr/>
        </p:nvPicPr>
        <p:blipFill rotWithShape="1">
          <a:blip r:embed="rId2">
            <a:alphaModFix/>
          </a:blip>
          <a:srcRect b="6250"/>
          <a:stretch/>
        </p:blipFill>
        <p:spPr>
          <a:xfrm>
            <a:off x="0" y="0"/>
            <a:ext cx="1573213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" name="Shape 50"/>
          <p:cNvCxnSpPr/>
          <p:nvPr/>
        </p:nvCxnSpPr>
        <p:spPr>
          <a:xfrm>
            <a:off x="2133600" y="18288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" name="Shape 51"/>
          <p:cNvCxnSpPr/>
          <p:nvPr/>
        </p:nvCxnSpPr>
        <p:spPr>
          <a:xfrm>
            <a:off x="2286000" y="54102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2" name="Shape 52"/>
          <p:cNvSpPr txBox="1">
            <a:spLocks noGrp="1"/>
          </p:cNvSpPr>
          <p:nvPr>
            <p:ph type="subTitle" idx="1"/>
          </p:nvPr>
        </p:nvSpPr>
        <p:spPr>
          <a:xfrm>
            <a:off x="2286000" y="4419600"/>
            <a:ext cx="5486399" cy="12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2286000" y="4267200"/>
            <a:ext cx="5943599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342900" algn="l" rtl="0">
              <a:spcBef>
                <a:spcPts val="480"/>
              </a:spcBef>
              <a:spcAft>
                <a:spcPts val="0"/>
              </a:spcAft>
              <a:defRPr/>
            </a:lvl1pPr>
            <a:lvl2pPr marL="742950" marR="0" indent="-285750" algn="l" rtl="0">
              <a:spcBef>
                <a:spcPts val="560"/>
              </a:spcBef>
              <a:spcAft>
                <a:spcPts val="0"/>
              </a:spcAft>
              <a:defRPr/>
            </a:lvl2pPr>
            <a:lvl3pPr marL="1143000" marR="0" indent="-228600" algn="l" rtl="0">
              <a:spcBef>
                <a:spcPts val="480"/>
              </a:spcBef>
              <a:spcAft>
                <a:spcPts val="0"/>
              </a:spcAft>
              <a:defRPr/>
            </a:lvl3pPr>
            <a:lvl4pPr marL="1600200" marR="0" indent="-228600" algn="l" rtl="0">
              <a:spcBef>
                <a:spcPts val="400"/>
              </a:spcBef>
              <a:spcAft>
                <a:spcPts val="0"/>
              </a:spcAft>
              <a:defRPr/>
            </a:lvl4pPr>
            <a:lvl5pPr marL="2057400" marR="0" indent="-228600" algn="l" rtl="0">
              <a:spcBef>
                <a:spcPts val="400"/>
              </a:spcBef>
              <a:spcAft>
                <a:spcPts val="0"/>
              </a:spcAft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/>
          <p:nvPr/>
        </p:nvSpPr>
        <p:spPr>
          <a:xfrm>
            <a:off x="2133600" y="533400"/>
            <a:ext cx="73152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Fundamentals of</a:t>
            </a:r>
            <a:b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Human Resource Management 11e</a:t>
            </a:r>
          </a:p>
        </p:txBody>
      </p:sp>
      <p:pic>
        <p:nvPicPr>
          <p:cNvPr id="11" name="Shape 11"/>
          <p:cNvPicPr preferRelativeResize="0"/>
          <p:nvPr/>
        </p:nvPicPr>
        <p:blipFill rotWithShape="1">
          <a:blip r:embed="rId3">
            <a:alphaModFix/>
          </a:blip>
          <a:srcRect b="6250"/>
          <a:stretch/>
        </p:blipFill>
        <p:spPr>
          <a:xfrm>
            <a:off x="0" y="0"/>
            <a:ext cx="1573213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Shape 12"/>
          <p:cNvCxnSpPr/>
          <p:nvPr/>
        </p:nvCxnSpPr>
        <p:spPr>
          <a:xfrm>
            <a:off x="2133600" y="18288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Shape 13"/>
          <p:cNvCxnSpPr/>
          <p:nvPr/>
        </p:nvCxnSpPr>
        <p:spPr>
          <a:xfrm>
            <a:off x="2286000" y="54102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Char char="▪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Font typeface="Times New Roman"/>
              <a:buChar char="•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Char char="▪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10253F"/>
              </a:buClr>
              <a:buFont typeface="Times New Roman"/>
              <a:buChar char="▪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▪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pic>
        <p:nvPicPr>
          <p:cNvPr id="23" name="Shape 23"/>
          <p:cNvPicPr preferRelativeResize="0"/>
          <p:nvPr/>
        </p:nvPicPr>
        <p:blipFill rotWithShape="1">
          <a:blip r:embed="rId7">
            <a:alphaModFix/>
          </a:blip>
          <a:srcRect t="25000" b="56250"/>
          <a:stretch/>
        </p:blipFill>
        <p:spPr>
          <a:xfrm>
            <a:off x="0" y="0"/>
            <a:ext cx="1573213" cy="1447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Shape 24"/>
          <p:cNvCxnSpPr/>
          <p:nvPr/>
        </p:nvCxnSpPr>
        <p:spPr>
          <a:xfrm>
            <a:off x="2133600" y="13716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" name="Shape 25"/>
          <p:cNvCxnSpPr/>
          <p:nvPr/>
        </p:nvCxnSpPr>
        <p:spPr>
          <a:xfrm>
            <a:off x="2286000" y="64008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457200" y="640080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13" Type="http://schemas.openxmlformats.org/officeDocument/2006/relationships/image" Target="../media/image13.png"/><Relationship Id="rId18" Type="http://schemas.openxmlformats.org/officeDocument/2006/relationships/customXml" Target="../ink/ink15.xml"/><Relationship Id="rId3" Type="http://schemas.openxmlformats.org/officeDocument/2006/relationships/hyperlink" Target="http://www.staffing-and-recruiting-essentials.com/Sample-Job-Analysis.html" TargetMode="External"/><Relationship Id="rId7" Type="http://schemas.openxmlformats.org/officeDocument/2006/relationships/image" Target="../media/image3.png"/><Relationship Id="rId12" Type="http://schemas.openxmlformats.org/officeDocument/2006/relationships/customXml" Target="../ink/ink12.xml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6" Type="http://schemas.openxmlformats.org/officeDocument/2006/relationships/customXml" Target="../ink/ink14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9.xml"/><Relationship Id="rId11" Type="http://schemas.openxmlformats.org/officeDocument/2006/relationships/image" Target="../media/image12.png"/><Relationship Id="rId5" Type="http://schemas.openxmlformats.org/officeDocument/2006/relationships/image" Target="../media/image10.png"/><Relationship Id="rId15" Type="http://schemas.openxmlformats.org/officeDocument/2006/relationships/image" Target="../media/image14.png"/><Relationship Id="rId10" Type="http://schemas.openxmlformats.org/officeDocument/2006/relationships/customXml" Target="../ink/ink11.xml"/><Relationship Id="rId19" Type="http://schemas.openxmlformats.org/officeDocument/2006/relationships/image" Target="../media/image16.png"/><Relationship Id="rId4" Type="http://schemas.openxmlformats.org/officeDocument/2006/relationships/customXml" Target="../ink/ink8.xml"/><Relationship Id="rId9" Type="http://schemas.openxmlformats.org/officeDocument/2006/relationships/image" Target="../media/image11.png"/><Relationship Id="rId14" Type="http://schemas.openxmlformats.org/officeDocument/2006/relationships/customXml" Target="../ink/ink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customXml" Target="../ink/ink21.xml"/><Relationship Id="rId18" Type="http://schemas.openxmlformats.org/officeDocument/2006/relationships/image" Target="../media/image23.png"/><Relationship Id="rId3" Type="http://schemas.openxmlformats.org/officeDocument/2006/relationships/customXml" Target="../ink/ink16.xml"/><Relationship Id="rId21" Type="http://schemas.openxmlformats.org/officeDocument/2006/relationships/customXml" Target="../ink/ink25.xml"/><Relationship Id="rId7" Type="http://schemas.openxmlformats.org/officeDocument/2006/relationships/customXml" Target="../ink/ink18.xml"/><Relationship Id="rId12" Type="http://schemas.openxmlformats.org/officeDocument/2006/relationships/image" Target="../media/image20.png"/><Relationship Id="rId17" Type="http://schemas.openxmlformats.org/officeDocument/2006/relationships/customXml" Target="../ink/ink23.xml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22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customXml" Target="../ink/ink20.xml"/><Relationship Id="rId5" Type="http://schemas.openxmlformats.org/officeDocument/2006/relationships/customXml" Target="../ink/ink17.xml"/><Relationship Id="rId15" Type="http://schemas.openxmlformats.org/officeDocument/2006/relationships/customXml" Target="../ink/ink22.xml"/><Relationship Id="rId10" Type="http://schemas.openxmlformats.org/officeDocument/2006/relationships/image" Target="../media/image19.png"/><Relationship Id="rId19" Type="http://schemas.openxmlformats.org/officeDocument/2006/relationships/customXml" Target="../ink/ink24.xml"/><Relationship Id="rId4" Type="http://schemas.openxmlformats.org/officeDocument/2006/relationships/image" Target="../media/image110.png"/><Relationship Id="rId9" Type="http://schemas.openxmlformats.org/officeDocument/2006/relationships/customXml" Target="../ink/ink19.xml"/><Relationship Id="rId14" Type="http://schemas.openxmlformats.org/officeDocument/2006/relationships/image" Target="../media/image21.png"/><Relationship Id="rId22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online.onetcenter.org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png"/><Relationship Id="rId4" Type="http://schemas.openxmlformats.org/officeDocument/2006/relationships/customXml" Target="../ink/ink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9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ustomXml" Target="../ink/ink30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ubTitle" idx="1"/>
          </p:nvPr>
        </p:nvSpPr>
        <p:spPr>
          <a:xfrm>
            <a:off x="2133600" y="2895600"/>
            <a:ext cx="6476999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76923C"/>
              </a:buClr>
              <a:buSzPct val="25000"/>
              <a:buFont typeface="Times New Roman"/>
              <a:buNone/>
            </a:pPr>
            <a:r>
              <a:rPr lang="en-US" sz="2400" b="1" i="0" u="none" strike="noStrike" cap="none" baseline="0">
                <a:solidFill>
                  <a:srgbClr val="76923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Chapter 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76923C"/>
              </a:buClr>
              <a:buSzPct val="25000"/>
              <a:buFont typeface="Times New Roman"/>
              <a:buNone/>
            </a:pPr>
            <a:r>
              <a:rPr lang="en-US" sz="2400" b="1" i="0" u="none" strike="noStrike" cap="none" baseline="0">
                <a:solidFill>
                  <a:srgbClr val="76923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Effective Job Analysis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Linking Organizational Strategy to HR Planning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45" name="Shape 145"/>
          <p:cNvSpPr txBox="1"/>
          <p:nvPr/>
        </p:nvSpPr>
        <p:spPr>
          <a:xfrm>
            <a:off x="1219200" y="1524000"/>
            <a:ext cx="7492999" cy="495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400" b="1" i="0" u="none" strike="noStrike" cap="none" baseline="0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HR</a:t>
            </a:r>
            <a:r>
              <a:rPr lang="en-US" sz="24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predicts the future labor supply: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unit’s supply of human resources comes from: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 hires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contingent workers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transfers-in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individuals returning from leaves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predicting these can range from simple to complex 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transfers are more difficult to predict since they depend on actions in other units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407484" y="1154327"/>
              <a:ext cx="1681200" cy="1265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83364" y="1106442"/>
                <a:ext cx="1728720" cy="1361289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Linking Organizational Strategy to HR Planning</a:t>
            </a:r>
          </a:p>
        </p:txBody>
      </p:sp>
      <p:sp>
        <p:nvSpPr>
          <p:cNvPr id="151" name="Shape 15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52" name="Shape 152"/>
          <p:cNvSpPr/>
          <p:nvPr/>
        </p:nvSpPr>
        <p:spPr>
          <a:xfrm>
            <a:off x="852580" y="1423379"/>
            <a:ext cx="6295312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Decreases in internal supply come about through:</a:t>
            </a:r>
          </a:p>
        </p:txBody>
      </p:sp>
      <p:sp>
        <p:nvSpPr>
          <p:cNvPr id="153" name="Shape 153"/>
          <p:cNvSpPr txBox="1"/>
          <p:nvPr/>
        </p:nvSpPr>
        <p:spPr>
          <a:xfrm>
            <a:off x="2123749" y="1850416"/>
            <a:ext cx="5588420" cy="4708980"/>
          </a:xfrm>
          <a:prstGeom prst="rect">
            <a:avLst/>
          </a:prstGeom>
          <a:gradFill>
            <a:gsLst>
              <a:gs pos="0">
                <a:srgbClr val="E6E6C2">
                  <a:alpha val="20784"/>
                </a:srgbClr>
              </a:gs>
              <a:gs pos="100000">
                <a:srgbClr val="A30D09"/>
              </a:gs>
            </a:gsLst>
            <a:lin ang="5400000" scaled="0"/>
          </a:gradFill>
          <a:ln w="57150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retirements		easiest to forecast</a:t>
            </a:r>
          </a:p>
          <a:p>
            <a:pPr marL="0" marR="0" lvl="0" indent="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dismissals		possible to forecast</a:t>
            </a:r>
          </a:p>
          <a:p>
            <a:pPr marL="0" marR="0" lvl="0" indent="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transfers		possible to forecast</a:t>
            </a:r>
          </a:p>
          <a:p>
            <a:pPr marL="0" marR="0" lvl="0" indent="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layoffs		possible to forecast</a:t>
            </a:r>
          </a:p>
          <a:p>
            <a:pPr marL="0" marR="0" lvl="0" indent="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sabbaticals		possible to forecast</a:t>
            </a:r>
          </a:p>
          <a:p>
            <a:pPr marL="0" marR="0" lvl="0" indent="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voluntary quits	difficult to forecast</a:t>
            </a:r>
          </a:p>
          <a:p>
            <a:pPr marL="0" marR="0" lvl="0" indent="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prolonged illnesses	difficult to forecast</a:t>
            </a:r>
          </a:p>
          <a:p>
            <a:pPr marL="0" marR="0" lvl="0" indent="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deaths		hardest to forecast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Linking Organizational Strategy to HR Planning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60" name="Shape 160"/>
          <p:cNvSpPr txBox="1"/>
          <p:nvPr/>
        </p:nvSpPr>
        <p:spPr>
          <a:xfrm>
            <a:off x="1447800" y="1546225"/>
            <a:ext cx="7239000" cy="4317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4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Candidates come from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migration into a community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recent graduates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individuals returning from military service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increases in the number of unemployed and employed individuals seeking other opportunities, either part-time or full-time</a:t>
            </a:r>
          </a:p>
          <a:p>
            <a:pPr marL="342900" marR="0" lvl="0" indent="-1397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32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1" name="Shape 161"/>
          <p:cNvSpPr/>
          <p:nvPr/>
        </p:nvSpPr>
        <p:spPr>
          <a:xfrm>
            <a:off x="1028700" y="5513387"/>
            <a:ext cx="8077199" cy="7016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1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The potential labor supply can be expanded by formal or</a:t>
            </a:r>
            <a:br>
              <a:rPr lang="en-US" sz="2000" b="1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1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 on-the-job training.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Linking Organizational Strategy to HR Planning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68" name="Shape 168"/>
          <p:cNvSpPr txBox="1"/>
          <p:nvPr/>
        </p:nvSpPr>
        <p:spPr>
          <a:xfrm>
            <a:off x="1143000" y="1524000"/>
            <a:ext cx="7162799" cy="42195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6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match labor demand and supply, </a:t>
            </a:r>
            <a:r>
              <a:rPr lang="en-US" sz="2600" b="1" i="0" u="none" strike="noStrike" cap="none" baseline="0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HR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compares forecasts for demand and supply of workers </a:t>
            </a:r>
          </a:p>
          <a:p>
            <a:pPr marL="742950" marR="0" lvl="1" indent="-209550" algn="l" rtl="0">
              <a:lnSpc>
                <a:spcPct val="90000"/>
              </a:lnSpc>
              <a:spcBef>
                <a:spcPts val="240"/>
              </a:spcBef>
              <a:spcAft>
                <a:spcPts val="0"/>
              </a:spcAft>
              <a:buClr>
                <a:srgbClr val="17375E"/>
              </a:buClr>
              <a:buFont typeface="Times New Roman"/>
              <a:buNone/>
            </a:pPr>
            <a:endParaRPr sz="12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monitors current and future shortages, and overstaffing. Sometimes, strategic goals must change as a result</a:t>
            </a:r>
          </a:p>
          <a:p>
            <a:pPr marL="742950" marR="0" lvl="1" indent="-209550" algn="l" rtl="0">
              <a:lnSpc>
                <a:spcPct val="90000"/>
              </a:lnSpc>
              <a:spcBef>
                <a:spcPts val="240"/>
              </a:spcBef>
              <a:spcAft>
                <a:spcPts val="0"/>
              </a:spcAft>
              <a:buClr>
                <a:srgbClr val="17375E"/>
              </a:buClr>
              <a:buFont typeface="Times New Roman"/>
              <a:buNone/>
            </a:pPr>
            <a:endParaRPr sz="12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uses downsizing to reduce supply and balance demand 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Linking Organizational Strategy to HR Planning</a:t>
            </a:r>
          </a:p>
        </p:txBody>
      </p:sp>
      <p:sp>
        <p:nvSpPr>
          <p:cNvPr id="174" name="Shape 17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75" name="Shape 175"/>
          <p:cNvSpPr txBox="1"/>
          <p:nvPr/>
        </p:nvSpPr>
        <p:spPr>
          <a:xfrm>
            <a:off x="1550987" y="1600200"/>
            <a:ext cx="6324600" cy="95410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Employment Planning and the Strategic Planning Process</a:t>
            </a:r>
          </a:p>
        </p:txBody>
      </p:sp>
      <p:grpSp>
        <p:nvGrpSpPr>
          <p:cNvPr id="176" name="Shape 176"/>
          <p:cNvGrpSpPr/>
          <p:nvPr/>
        </p:nvGrpSpPr>
        <p:grpSpPr>
          <a:xfrm>
            <a:off x="4711701" y="3308349"/>
            <a:ext cx="1276350" cy="690563"/>
            <a:chOff x="2903" y="1879"/>
            <a:chExt cx="804" cy="435"/>
          </a:xfrm>
        </p:grpSpPr>
        <p:cxnSp>
          <p:nvCxnSpPr>
            <p:cNvPr id="177" name="Shape 177"/>
            <p:cNvCxnSpPr/>
            <p:nvPr/>
          </p:nvCxnSpPr>
          <p:spPr>
            <a:xfrm>
              <a:off x="3308" y="1977"/>
              <a:ext cx="0" cy="338"/>
            </a:xfrm>
            <a:prstGeom prst="straightConnector1">
              <a:avLst/>
            </a:prstGeom>
            <a:noFill/>
            <a:ln w="38100" cap="flat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78" name="Shape 178"/>
            <p:cNvSpPr txBox="1"/>
            <p:nvPr/>
          </p:nvSpPr>
          <p:spPr>
            <a:xfrm>
              <a:off x="2903" y="1879"/>
              <a:ext cx="804" cy="187"/>
            </a:xfrm>
            <a:prstGeom prst="rect">
              <a:avLst/>
            </a:prstGeom>
            <a:solidFill>
              <a:srgbClr val="B22626"/>
            </a:solidFill>
            <a:ln w="38100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1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demand for labor</a:t>
              </a:r>
            </a:p>
          </p:txBody>
        </p:sp>
      </p:grpSp>
      <p:grpSp>
        <p:nvGrpSpPr>
          <p:cNvPr id="179" name="Shape 179"/>
          <p:cNvGrpSpPr/>
          <p:nvPr/>
        </p:nvGrpSpPr>
        <p:grpSpPr>
          <a:xfrm>
            <a:off x="4656137" y="4068763"/>
            <a:ext cx="1493838" cy="635000"/>
            <a:chOff x="2868" y="2359"/>
            <a:chExt cx="941" cy="400"/>
          </a:xfrm>
        </p:grpSpPr>
        <p:cxnSp>
          <p:nvCxnSpPr>
            <p:cNvPr id="180" name="Shape 180"/>
            <p:cNvCxnSpPr/>
            <p:nvPr/>
          </p:nvCxnSpPr>
          <p:spPr>
            <a:xfrm>
              <a:off x="3306" y="2722"/>
              <a:ext cx="503" cy="0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81" name="Shape 181"/>
            <p:cNvCxnSpPr/>
            <p:nvPr/>
          </p:nvCxnSpPr>
          <p:spPr>
            <a:xfrm>
              <a:off x="3302" y="2404"/>
              <a:ext cx="503" cy="0"/>
            </a:xfrm>
            <a:prstGeom prst="straightConnector1">
              <a:avLst/>
            </a:prstGeom>
            <a:noFill/>
            <a:ln w="28575" cap="flat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82" name="Shape 182"/>
            <p:cNvSpPr txBox="1"/>
            <p:nvPr/>
          </p:nvSpPr>
          <p:spPr>
            <a:xfrm>
              <a:off x="2868" y="2359"/>
              <a:ext cx="824" cy="400"/>
            </a:xfrm>
            <a:prstGeom prst="rect">
              <a:avLst/>
            </a:prstGeom>
            <a:solidFill>
              <a:srgbClr val="B22626"/>
            </a:solidFill>
            <a:ln w="38100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1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compare demand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1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for and supply of 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1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human resources</a:t>
              </a:r>
            </a:p>
          </p:txBody>
        </p:sp>
      </p:grpSp>
      <p:sp>
        <p:nvSpPr>
          <p:cNvPr id="183" name="Shape 183"/>
          <p:cNvSpPr txBox="1"/>
          <p:nvPr/>
        </p:nvSpPr>
        <p:spPr>
          <a:xfrm>
            <a:off x="7675563" y="3692525"/>
            <a:ext cx="1127125" cy="573088"/>
          </a:xfrm>
          <a:prstGeom prst="rect">
            <a:avLst/>
          </a:prstGeom>
          <a:solidFill>
            <a:srgbClr val="B22626"/>
          </a:solidFill>
          <a:ln w="38100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3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recruitment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Shape 184"/>
          <p:cNvSpPr txBox="1"/>
          <p:nvPr/>
        </p:nvSpPr>
        <p:spPr>
          <a:xfrm>
            <a:off x="7664450" y="4587875"/>
            <a:ext cx="1122361" cy="649288"/>
          </a:xfrm>
          <a:prstGeom prst="rect">
            <a:avLst/>
          </a:prstGeom>
          <a:solidFill>
            <a:srgbClr val="B22626"/>
          </a:solidFill>
          <a:ln w="38100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3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decruitment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5" name="Shape 185"/>
          <p:cNvGrpSpPr/>
          <p:nvPr/>
        </p:nvGrpSpPr>
        <p:grpSpPr>
          <a:xfrm>
            <a:off x="498475" y="4013199"/>
            <a:ext cx="1119186" cy="635000"/>
            <a:chOff x="249" y="2323"/>
            <a:chExt cx="704" cy="400"/>
          </a:xfrm>
        </p:grpSpPr>
        <p:sp>
          <p:nvSpPr>
            <p:cNvPr id="186" name="Shape 186"/>
            <p:cNvSpPr txBox="1"/>
            <p:nvPr/>
          </p:nvSpPr>
          <p:spPr>
            <a:xfrm>
              <a:off x="249" y="2323"/>
              <a:ext cx="619" cy="400"/>
            </a:xfrm>
            <a:prstGeom prst="rect">
              <a:avLst/>
            </a:prstGeom>
            <a:solidFill>
              <a:srgbClr val="B22626"/>
            </a:solidFill>
            <a:ln w="38100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1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define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1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organization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1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mission</a:t>
              </a:r>
            </a:p>
          </p:txBody>
        </p:sp>
        <p:cxnSp>
          <p:nvCxnSpPr>
            <p:cNvPr id="187" name="Shape 187"/>
            <p:cNvCxnSpPr/>
            <p:nvPr/>
          </p:nvCxnSpPr>
          <p:spPr>
            <a:xfrm>
              <a:off x="889" y="2520"/>
              <a:ext cx="63" cy="0"/>
            </a:xfrm>
            <a:prstGeom prst="straightConnector1">
              <a:avLst/>
            </a:prstGeom>
            <a:noFill/>
            <a:ln w="38100" cap="flat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88" name="Shape 188"/>
          <p:cNvGrpSpPr/>
          <p:nvPr/>
        </p:nvGrpSpPr>
        <p:grpSpPr>
          <a:xfrm>
            <a:off x="1654176" y="4006850"/>
            <a:ext cx="1319212" cy="635000"/>
            <a:chOff x="977" y="2320"/>
            <a:chExt cx="831" cy="400"/>
          </a:xfrm>
        </p:grpSpPr>
        <p:sp>
          <p:nvSpPr>
            <p:cNvPr id="189" name="Shape 189"/>
            <p:cNvSpPr txBox="1"/>
            <p:nvPr/>
          </p:nvSpPr>
          <p:spPr>
            <a:xfrm>
              <a:off x="977" y="2320"/>
              <a:ext cx="746" cy="400"/>
            </a:xfrm>
            <a:prstGeom prst="rect">
              <a:avLst/>
            </a:prstGeom>
            <a:solidFill>
              <a:srgbClr val="B22626"/>
            </a:solidFill>
            <a:ln w="38100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1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establish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1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corporate goals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1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and objectives</a:t>
              </a:r>
            </a:p>
          </p:txBody>
        </p:sp>
        <p:cxnSp>
          <p:nvCxnSpPr>
            <p:cNvPr id="190" name="Shape 190"/>
            <p:cNvCxnSpPr/>
            <p:nvPr/>
          </p:nvCxnSpPr>
          <p:spPr>
            <a:xfrm>
              <a:off x="1744" y="2534"/>
              <a:ext cx="63" cy="0"/>
            </a:xfrm>
            <a:prstGeom prst="straightConnector1">
              <a:avLst/>
            </a:prstGeom>
            <a:noFill/>
            <a:ln w="38100" cap="flat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91" name="Shape 191"/>
          <p:cNvGrpSpPr/>
          <p:nvPr/>
        </p:nvGrpSpPr>
        <p:grpSpPr>
          <a:xfrm>
            <a:off x="6169026" y="3787774"/>
            <a:ext cx="1455737" cy="466724"/>
            <a:chOff x="3820" y="2181"/>
            <a:chExt cx="917" cy="293"/>
          </a:xfrm>
        </p:grpSpPr>
        <p:sp>
          <p:nvSpPr>
            <p:cNvPr id="192" name="Shape 192"/>
            <p:cNvSpPr txBox="1"/>
            <p:nvPr/>
          </p:nvSpPr>
          <p:spPr>
            <a:xfrm>
              <a:off x="3820" y="2181"/>
              <a:ext cx="815" cy="293"/>
            </a:xfrm>
            <a:prstGeom prst="rect">
              <a:avLst/>
            </a:prstGeom>
            <a:solidFill>
              <a:srgbClr val="B22626"/>
            </a:solidFill>
            <a:ln w="38100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1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demand exceeds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1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supply</a:t>
              </a:r>
            </a:p>
          </p:txBody>
        </p:sp>
        <p:cxnSp>
          <p:nvCxnSpPr>
            <p:cNvPr id="193" name="Shape 193"/>
            <p:cNvCxnSpPr/>
            <p:nvPr/>
          </p:nvCxnSpPr>
          <p:spPr>
            <a:xfrm>
              <a:off x="4674" y="2305"/>
              <a:ext cx="63" cy="0"/>
            </a:xfrm>
            <a:prstGeom prst="straightConnector1">
              <a:avLst/>
            </a:prstGeom>
            <a:noFill/>
            <a:ln w="38100" cap="flat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94" name="Shape 194"/>
          <p:cNvGrpSpPr/>
          <p:nvPr/>
        </p:nvGrpSpPr>
        <p:grpSpPr>
          <a:xfrm>
            <a:off x="6200775" y="4533899"/>
            <a:ext cx="1423986" cy="495299"/>
            <a:chOff x="3829" y="2687"/>
            <a:chExt cx="896" cy="311"/>
          </a:xfrm>
        </p:grpSpPr>
        <p:sp>
          <p:nvSpPr>
            <p:cNvPr id="195" name="Shape 195"/>
            <p:cNvSpPr txBox="1"/>
            <p:nvPr/>
          </p:nvSpPr>
          <p:spPr>
            <a:xfrm>
              <a:off x="3829" y="2687"/>
              <a:ext cx="803" cy="311"/>
            </a:xfrm>
            <a:prstGeom prst="rect">
              <a:avLst/>
            </a:prstGeom>
            <a:solidFill>
              <a:srgbClr val="B22626"/>
            </a:solidFill>
            <a:ln w="38100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2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supply exceeds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2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demand</a:t>
              </a:r>
            </a:p>
          </p:txBody>
        </p:sp>
        <p:cxnSp>
          <p:nvCxnSpPr>
            <p:cNvPr id="196" name="Shape 196"/>
            <p:cNvCxnSpPr/>
            <p:nvPr/>
          </p:nvCxnSpPr>
          <p:spPr>
            <a:xfrm>
              <a:off x="4661" y="2828"/>
              <a:ext cx="63" cy="0"/>
            </a:xfrm>
            <a:prstGeom prst="straightConnector1">
              <a:avLst/>
            </a:prstGeom>
            <a:noFill/>
            <a:ln w="38100" cap="flat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97" name="Shape 197"/>
          <p:cNvGrpSpPr/>
          <p:nvPr/>
        </p:nvGrpSpPr>
        <p:grpSpPr>
          <a:xfrm>
            <a:off x="3063875" y="3425825"/>
            <a:ext cx="1550987" cy="1944687"/>
            <a:chOff x="1864" y="1954"/>
            <a:chExt cx="976" cy="1225"/>
          </a:xfrm>
        </p:grpSpPr>
        <p:sp>
          <p:nvSpPr>
            <p:cNvPr id="198" name="Shape 198"/>
            <p:cNvSpPr txBox="1"/>
            <p:nvPr/>
          </p:nvSpPr>
          <p:spPr>
            <a:xfrm>
              <a:off x="1864" y="2245"/>
              <a:ext cx="833" cy="611"/>
            </a:xfrm>
            <a:prstGeom prst="rect">
              <a:avLst/>
            </a:prstGeom>
            <a:solidFill>
              <a:srgbClr val="B22626"/>
            </a:solidFill>
            <a:ln w="38100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1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assess current 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1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human resources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Arial"/>
                <a:buChar char="-"/>
              </a:pPr>
              <a:r>
                <a:rPr lang="en-US" sz="11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- - - - - - - - - - - - -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1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HRMS: 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1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job analysis</a:t>
              </a:r>
            </a:p>
          </p:txBody>
        </p:sp>
        <p:cxnSp>
          <p:nvCxnSpPr>
            <p:cNvPr id="199" name="Shape 199"/>
            <p:cNvCxnSpPr/>
            <p:nvPr/>
          </p:nvCxnSpPr>
          <p:spPr>
            <a:xfrm>
              <a:off x="2339" y="3170"/>
              <a:ext cx="473" cy="0"/>
            </a:xfrm>
            <a:prstGeom prst="straightConnector1">
              <a:avLst/>
            </a:prstGeom>
            <a:noFill/>
            <a:ln w="38100" cap="flat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00" name="Shape 200"/>
            <p:cNvCxnSpPr/>
            <p:nvPr/>
          </p:nvCxnSpPr>
          <p:spPr>
            <a:xfrm>
              <a:off x="2338" y="1957"/>
              <a:ext cx="503" cy="0"/>
            </a:xfrm>
            <a:prstGeom prst="straightConnector1">
              <a:avLst/>
            </a:prstGeom>
            <a:noFill/>
            <a:ln w="38100" cap="flat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01" name="Shape 201"/>
            <p:cNvCxnSpPr/>
            <p:nvPr/>
          </p:nvCxnSpPr>
          <p:spPr>
            <a:xfrm rot="10800000">
              <a:off x="2348" y="2951"/>
              <a:ext cx="0" cy="227"/>
            </a:xfrm>
            <a:prstGeom prst="straightConnector1">
              <a:avLst/>
            </a:prstGeom>
            <a:noFill/>
            <a:ln w="38100" cap="flat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2" name="Shape 202"/>
            <p:cNvCxnSpPr/>
            <p:nvPr/>
          </p:nvCxnSpPr>
          <p:spPr>
            <a:xfrm>
              <a:off x="2352" y="1954"/>
              <a:ext cx="0" cy="191"/>
            </a:xfrm>
            <a:prstGeom prst="straightConnector1">
              <a:avLst/>
            </a:prstGeom>
            <a:noFill/>
            <a:ln w="38100" cap="flat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3" name="Shape 203"/>
            <p:cNvCxnSpPr/>
            <p:nvPr/>
          </p:nvCxnSpPr>
          <p:spPr>
            <a:xfrm>
              <a:off x="2343" y="3170"/>
              <a:ext cx="475" cy="0"/>
            </a:xfrm>
            <a:prstGeom prst="straightConnector1">
              <a:avLst/>
            </a:prstGeom>
            <a:noFill/>
            <a:ln w="38100" cap="flat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204" name="Shape 204"/>
          <p:cNvSpPr txBox="1"/>
          <p:nvPr/>
        </p:nvSpPr>
        <p:spPr>
          <a:xfrm>
            <a:off x="7783513" y="3348037"/>
            <a:ext cx="928687" cy="2746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Outcomes</a:t>
            </a:r>
          </a:p>
        </p:txBody>
      </p:sp>
      <p:grpSp>
        <p:nvGrpSpPr>
          <p:cNvPr id="205" name="Shape 205"/>
          <p:cNvGrpSpPr/>
          <p:nvPr/>
        </p:nvGrpSpPr>
        <p:grpSpPr>
          <a:xfrm>
            <a:off x="4743450" y="4760913"/>
            <a:ext cx="1300162" cy="836611"/>
            <a:chOff x="2922" y="2795"/>
            <a:chExt cx="819" cy="526"/>
          </a:xfrm>
        </p:grpSpPr>
        <p:cxnSp>
          <p:nvCxnSpPr>
            <p:cNvPr id="206" name="Shape 206"/>
            <p:cNvCxnSpPr/>
            <p:nvPr/>
          </p:nvCxnSpPr>
          <p:spPr>
            <a:xfrm>
              <a:off x="3304" y="2795"/>
              <a:ext cx="0" cy="356"/>
            </a:xfrm>
            <a:prstGeom prst="straightConnector1">
              <a:avLst/>
            </a:prstGeom>
            <a:noFill/>
            <a:ln w="38100" cap="flat">
              <a:solidFill>
                <a:schemeClr val="dk1"/>
              </a:solidFill>
              <a:prstDash val="solid"/>
              <a:round/>
              <a:headEnd type="triangle" w="med" len="med"/>
              <a:tailEnd type="none" w="med" len="med"/>
            </a:ln>
          </p:spPr>
        </p:cxnSp>
        <p:sp>
          <p:nvSpPr>
            <p:cNvPr id="207" name="Shape 207"/>
            <p:cNvSpPr txBox="1"/>
            <p:nvPr/>
          </p:nvSpPr>
          <p:spPr>
            <a:xfrm>
              <a:off x="2922" y="3028"/>
              <a:ext cx="819" cy="293"/>
            </a:xfrm>
            <a:prstGeom prst="rect">
              <a:avLst/>
            </a:prstGeom>
            <a:solidFill>
              <a:srgbClr val="B22626"/>
            </a:solidFill>
            <a:ln w="38100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1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supply of 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1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human resources</a:t>
              </a:r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509004" y="1523927"/>
              <a:ext cx="1746000" cy="1422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84884" y="1476047"/>
                <a:ext cx="1793520" cy="15184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 Analysis</a:t>
            </a:r>
          </a:p>
        </p:txBody>
      </p:sp>
      <p:sp>
        <p:nvSpPr>
          <p:cNvPr id="213" name="Shape 2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14" name="Shape 214"/>
          <p:cNvSpPr txBox="1"/>
          <p:nvPr/>
        </p:nvSpPr>
        <p:spPr>
          <a:xfrm>
            <a:off x="630237" y="1595437"/>
            <a:ext cx="7543800" cy="3124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6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 analysis is a systematic exploration of the activities within a job.</a:t>
            </a:r>
          </a:p>
          <a:p>
            <a:pPr marL="342900" marR="0" lvl="0" indent="-177800" algn="l" rtl="0">
              <a:spcBef>
                <a:spcPts val="52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600" b="1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 defines and documents the duties, responsibilities, and accountabilities of a job and the conditions under which a job is performed </a:t>
            </a:r>
          </a:p>
        </p:txBody>
      </p:sp>
      <p:sp>
        <p:nvSpPr>
          <p:cNvPr id="215" name="Shape 215"/>
          <p:cNvSpPr txBox="1"/>
          <p:nvPr/>
        </p:nvSpPr>
        <p:spPr>
          <a:xfrm>
            <a:off x="682625" y="5167312"/>
            <a:ext cx="7823199" cy="7016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See </a:t>
            </a:r>
            <a:r>
              <a:rPr lang="en-US" sz="20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http://www.staffing-and-recruiting-essentials.com/Sample-Job-Analysis.html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for a sample job analysis.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7269004" y="517127"/>
              <a:ext cx="1561200" cy="1635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244886" y="469247"/>
                <a:ext cx="1608716" cy="173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3" name="Ink 2"/>
              <p14:cNvContentPartPr/>
              <p14:nvPr/>
            </p14:nvContentPartPr>
            <p14:xfrm>
              <a:off x="2031063" y="97678"/>
              <a:ext cx="614400" cy="405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006948" y="49784"/>
                <a:ext cx="661911" cy="50090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2645463" y="65258"/>
              <a:ext cx="1221840" cy="4303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21343" y="17365"/>
                <a:ext cx="1269360" cy="52610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5" name="Ink 4"/>
              <p14:cNvContentPartPr/>
              <p14:nvPr/>
            </p14:nvContentPartPr>
            <p14:xfrm>
              <a:off x="3978663" y="293018"/>
              <a:ext cx="104880" cy="2236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954515" y="245112"/>
                <a:ext cx="152454" cy="31949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6" name="Ink 5"/>
              <p14:cNvContentPartPr/>
              <p14:nvPr/>
            </p14:nvContentPartPr>
            <p14:xfrm>
              <a:off x="4097223" y="139418"/>
              <a:ext cx="35040" cy="141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081143" y="107498"/>
                <a:ext cx="66720" cy="7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7" name="Ink 6"/>
              <p14:cNvContentPartPr/>
              <p14:nvPr/>
            </p14:nvContentPartPr>
            <p14:xfrm>
              <a:off x="4132023" y="328058"/>
              <a:ext cx="237600" cy="2306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107903" y="280203"/>
                <a:ext cx="285120" cy="3263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8" name="Ink 7"/>
              <p14:cNvContentPartPr/>
              <p14:nvPr/>
            </p14:nvContentPartPr>
            <p14:xfrm>
              <a:off x="4906983" y="369818"/>
              <a:ext cx="370080" cy="4260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882863" y="321925"/>
                <a:ext cx="417600" cy="52178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9" name="Ink 8"/>
              <p14:cNvContentPartPr/>
              <p14:nvPr/>
            </p14:nvContentPartPr>
            <p14:xfrm>
              <a:off x="4955703" y="963098"/>
              <a:ext cx="28080" cy="700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939623" y="931178"/>
                <a:ext cx="59760" cy="1339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 Analysis</a:t>
            </a:r>
          </a:p>
        </p:txBody>
      </p:sp>
      <p:sp>
        <p:nvSpPr>
          <p:cNvPr id="221" name="Shape 2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22" name="Shape 222"/>
          <p:cNvSpPr txBox="1"/>
          <p:nvPr/>
        </p:nvSpPr>
        <p:spPr>
          <a:xfrm>
            <a:off x="457200" y="1427955"/>
            <a:ext cx="8229600" cy="4622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6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 analysis methods</a:t>
            </a:r>
            <a:r>
              <a:rPr lang="en-US" sz="32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342900" marR="0" lvl="0" indent="-266700" algn="l" rtl="0">
              <a:spcBef>
                <a:spcPts val="2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1200" b="1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25000"/>
              <a:buFont typeface="Times New Roman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</a:t>
            </a:r>
            <a:r>
              <a:rPr lang="en-US" sz="20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observation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job analyst watches employees directly or reviews film of workers on the job 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25000"/>
              <a:buFont typeface="Times New Roman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</a:t>
            </a:r>
            <a:r>
              <a:rPr lang="en-US" sz="20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individual interview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a team of job incumbents is selected and extensively interviewed 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25000"/>
              <a:buFont typeface="Times New Roman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</a:t>
            </a:r>
            <a:r>
              <a:rPr lang="en-US" sz="20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group interview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a number of job incumbents are interviewed simultaneously 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25000"/>
              <a:buFont typeface="Times New Roman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</a:t>
            </a:r>
            <a:r>
              <a:rPr lang="en-US" sz="20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structured questionnaire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workers complete a specifically designed questionnaire 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25000"/>
              <a:buFont typeface="Times New Roman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</a:t>
            </a:r>
            <a:r>
              <a:rPr lang="en-US" sz="20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technical conference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uses supervisors with an extensive knowledge of the job 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25000"/>
              <a:buFont typeface="Times New Roman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6.</a:t>
            </a:r>
            <a:r>
              <a:rPr lang="en-US" sz="20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diary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job incumbents record their daily activities </a:t>
            </a:r>
          </a:p>
        </p:txBody>
      </p:sp>
      <p:sp>
        <p:nvSpPr>
          <p:cNvPr id="223" name="Shape 223"/>
          <p:cNvSpPr/>
          <p:nvPr/>
        </p:nvSpPr>
        <p:spPr>
          <a:xfrm>
            <a:off x="533400" y="6050755"/>
            <a:ext cx="8197849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The best results are usually achieved with some combination of methods.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262204" y="591047"/>
              <a:ext cx="2327760" cy="1302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38084" y="543167"/>
                <a:ext cx="2375280" cy="139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003223" y="139438"/>
              <a:ext cx="104880" cy="307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79075" y="91558"/>
                <a:ext cx="152454" cy="403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1591383" y="174478"/>
              <a:ext cx="935520" cy="300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67266" y="126617"/>
                <a:ext cx="983034" cy="39620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2554503" y="348958"/>
              <a:ext cx="104880" cy="1608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530355" y="301114"/>
                <a:ext cx="152454" cy="25648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2687223" y="230158"/>
              <a:ext cx="14160" cy="72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671143" y="198238"/>
                <a:ext cx="45840" cy="7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2764023" y="355918"/>
              <a:ext cx="167760" cy="1816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739903" y="308070"/>
                <a:ext cx="215280" cy="27737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3119943" y="181438"/>
              <a:ext cx="1396320" cy="2935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095825" y="133538"/>
                <a:ext cx="1443836" cy="38931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209223" y="1388878"/>
              <a:ext cx="3832320" cy="69120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85102" y="1340998"/>
                <a:ext cx="3879841" cy="78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4536903" y="1374958"/>
              <a:ext cx="446880" cy="3772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4512777" y="1327078"/>
                <a:ext cx="494413" cy="47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1" name="Ink 10"/>
              <p14:cNvContentPartPr/>
              <p14:nvPr/>
            </p14:nvContentPartPr>
            <p14:xfrm>
              <a:off x="4648743" y="2003278"/>
              <a:ext cx="28080" cy="3504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632663" y="1971575"/>
                <a:ext cx="59760" cy="98446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 Analysis</a:t>
            </a:r>
          </a:p>
        </p:txBody>
      </p:sp>
      <p:sp>
        <p:nvSpPr>
          <p:cNvPr id="229" name="Shape 22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30" name="Shape 230"/>
          <p:cNvSpPr txBox="1"/>
          <p:nvPr/>
        </p:nvSpPr>
        <p:spPr>
          <a:xfrm>
            <a:off x="1025245" y="1627094"/>
            <a:ext cx="2921000" cy="758825"/>
          </a:xfrm>
          <a:prstGeom prst="rect">
            <a:avLst/>
          </a:prstGeom>
          <a:solidFill>
            <a:srgbClr val="B22626"/>
          </a:solidFill>
          <a:ln w="57150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understand the purpose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of the job analysis</a:t>
            </a:r>
          </a:p>
        </p:txBody>
      </p:sp>
      <p:sp>
        <p:nvSpPr>
          <p:cNvPr id="231" name="Shape 231"/>
          <p:cNvSpPr txBox="1"/>
          <p:nvPr/>
        </p:nvSpPr>
        <p:spPr>
          <a:xfrm>
            <a:off x="1003020" y="3151093"/>
            <a:ext cx="2955925" cy="739775"/>
          </a:xfrm>
          <a:prstGeom prst="rect">
            <a:avLst/>
          </a:prstGeom>
          <a:solidFill>
            <a:srgbClr val="B22626"/>
          </a:solidFill>
          <a:ln w="38100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 understand the roles of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jobs in the organization</a:t>
            </a:r>
          </a:p>
        </p:txBody>
      </p:sp>
      <p:sp>
        <p:nvSpPr>
          <p:cNvPr id="232" name="Shape 232"/>
          <p:cNvSpPr txBox="1"/>
          <p:nvPr/>
        </p:nvSpPr>
        <p:spPr>
          <a:xfrm>
            <a:off x="6337019" y="4598894"/>
            <a:ext cx="2143125" cy="800099"/>
          </a:xfrm>
          <a:prstGeom prst="rect">
            <a:avLst/>
          </a:prstGeom>
          <a:solidFill>
            <a:srgbClr val="B22626"/>
          </a:solidFill>
          <a:ln w="38100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rgbClr val="E6E6C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seek clarification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rgbClr val="E6E6C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Shape 233"/>
          <p:cNvSpPr txBox="1"/>
          <p:nvPr/>
        </p:nvSpPr>
        <p:spPr>
          <a:xfrm>
            <a:off x="5879819" y="3151093"/>
            <a:ext cx="2151062" cy="769938"/>
          </a:xfrm>
          <a:prstGeom prst="rect">
            <a:avLst/>
          </a:prstGeom>
          <a:solidFill>
            <a:srgbClr val="B22626"/>
          </a:solidFill>
          <a:ln w="38100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 baseline="0">
              <a:solidFill>
                <a:srgbClr val="E6E6C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 develop draft   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rgbClr val="E6E6C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Shape 234"/>
          <p:cNvSpPr txBox="1"/>
          <p:nvPr/>
        </p:nvSpPr>
        <p:spPr>
          <a:xfrm>
            <a:off x="5303557" y="1703293"/>
            <a:ext cx="2055812" cy="739775"/>
          </a:xfrm>
          <a:prstGeom prst="rect">
            <a:avLst/>
          </a:prstGeom>
          <a:solidFill>
            <a:srgbClr val="B22626"/>
          </a:solidFill>
          <a:ln w="38100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 review draft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 with supervisor </a:t>
            </a:r>
          </a:p>
        </p:txBody>
      </p:sp>
      <p:cxnSp>
        <p:nvCxnSpPr>
          <p:cNvPr id="235" name="Shape 235"/>
          <p:cNvCxnSpPr/>
          <p:nvPr/>
        </p:nvCxnSpPr>
        <p:spPr>
          <a:xfrm>
            <a:off x="2527019" y="2389093"/>
            <a:ext cx="0" cy="609599"/>
          </a:xfrm>
          <a:prstGeom prst="straightConnector1">
            <a:avLst/>
          </a:prstGeom>
          <a:noFill/>
          <a:ln w="57150" cap="flat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36" name="Shape 236"/>
          <p:cNvCxnSpPr/>
          <p:nvPr/>
        </p:nvCxnSpPr>
        <p:spPr>
          <a:xfrm>
            <a:off x="2527019" y="3913094"/>
            <a:ext cx="0" cy="609599"/>
          </a:xfrm>
          <a:prstGeom prst="straightConnector1">
            <a:avLst/>
          </a:prstGeom>
          <a:noFill/>
          <a:ln w="57150" cap="flat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grpSp>
        <p:nvGrpSpPr>
          <p:cNvPr id="237" name="Shape 237"/>
          <p:cNvGrpSpPr/>
          <p:nvPr/>
        </p:nvGrpSpPr>
        <p:grpSpPr>
          <a:xfrm>
            <a:off x="1017307" y="4675093"/>
            <a:ext cx="2970212" cy="1219200"/>
            <a:chOff x="584" y="2831"/>
            <a:chExt cx="1871" cy="768"/>
          </a:xfrm>
        </p:grpSpPr>
        <p:sp>
          <p:nvSpPr>
            <p:cNvPr id="238" name="Shape 238"/>
            <p:cNvSpPr txBox="1"/>
            <p:nvPr/>
          </p:nvSpPr>
          <p:spPr>
            <a:xfrm>
              <a:off x="584" y="2831"/>
              <a:ext cx="1871" cy="465"/>
            </a:xfrm>
            <a:prstGeom prst="rect">
              <a:avLst/>
            </a:prstGeom>
            <a:solidFill>
              <a:srgbClr val="B22626"/>
            </a:solidFill>
            <a:ln w="38100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20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   benchmark positions   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39" name="Shape 239"/>
            <p:cNvGrpSpPr/>
            <p:nvPr/>
          </p:nvGrpSpPr>
          <p:grpSpPr>
            <a:xfrm>
              <a:off x="1535" y="3359"/>
              <a:ext cx="719" cy="240"/>
              <a:chOff x="1535" y="3359"/>
              <a:chExt cx="719" cy="240"/>
            </a:xfrm>
          </p:grpSpPr>
          <p:cxnSp>
            <p:nvCxnSpPr>
              <p:cNvPr id="240" name="Shape 240"/>
              <p:cNvCxnSpPr/>
              <p:nvPr/>
            </p:nvCxnSpPr>
            <p:spPr>
              <a:xfrm>
                <a:off x="1553" y="3359"/>
                <a:ext cx="0" cy="239"/>
              </a:xfrm>
              <a:prstGeom prst="straightConnector1">
                <a:avLst/>
              </a:prstGeom>
              <a:noFill/>
              <a:ln w="57150" cap="flat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41" name="Shape 241"/>
              <p:cNvCxnSpPr/>
              <p:nvPr/>
            </p:nvCxnSpPr>
            <p:spPr>
              <a:xfrm>
                <a:off x="1535" y="3600"/>
                <a:ext cx="0" cy="0"/>
              </a:xfrm>
              <a:prstGeom prst="straightConnector1">
                <a:avLst/>
              </a:prstGeom>
              <a:noFill/>
              <a:ln w="9525" cap="flat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242" name="Shape 242"/>
              <p:cNvCxnSpPr/>
              <p:nvPr/>
            </p:nvCxnSpPr>
            <p:spPr>
              <a:xfrm>
                <a:off x="1535" y="3600"/>
                <a:ext cx="719" cy="0"/>
              </a:xfrm>
              <a:prstGeom prst="straightConnector1">
                <a:avLst/>
              </a:prstGeom>
              <a:noFill/>
              <a:ln w="57150" cap="flat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</p:grpSp>
      <p:grpSp>
        <p:nvGrpSpPr>
          <p:cNvPr id="243" name="Shape 243"/>
          <p:cNvGrpSpPr/>
          <p:nvPr/>
        </p:nvGrpSpPr>
        <p:grpSpPr>
          <a:xfrm>
            <a:off x="3690658" y="5437093"/>
            <a:ext cx="3741737" cy="968375"/>
            <a:chOff x="2269" y="3311"/>
            <a:chExt cx="2357" cy="610"/>
          </a:xfrm>
        </p:grpSpPr>
        <p:sp>
          <p:nvSpPr>
            <p:cNvPr id="244" name="Shape 244"/>
            <p:cNvSpPr txBox="1"/>
            <p:nvPr/>
          </p:nvSpPr>
          <p:spPr>
            <a:xfrm>
              <a:off x="2269" y="3456"/>
              <a:ext cx="1863" cy="465"/>
            </a:xfrm>
            <a:prstGeom prst="rect">
              <a:avLst/>
            </a:prstGeom>
            <a:solidFill>
              <a:srgbClr val="B22626"/>
            </a:solidFill>
            <a:ln w="38100" cap="flat">
              <a:solidFill>
                <a:srgbClr val="E6E6C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20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determine how to collect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20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job analysis information</a:t>
              </a:r>
            </a:p>
          </p:txBody>
        </p:sp>
        <p:grpSp>
          <p:nvGrpSpPr>
            <p:cNvPr id="245" name="Shape 245"/>
            <p:cNvGrpSpPr/>
            <p:nvPr/>
          </p:nvGrpSpPr>
          <p:grpSpPr>
            <a:xfrm>
              <a:off x="4224" y="3311"/>
              <a:ext cx="402" cy="288"/>
              <a:chOff x="4224" y="3311"/>
              <a:chExt cx="402" cy="288"/>
            </a:xfrm>
          </p:grpSpPr>
          <p:cxnSp>
            <p:nvCxnSpPr>
              <p:cNvPr id="246" name="Shape 246"/>
              <p:cNvCxnSpPr/>
              <p:nvPr/>
            </p:nvCxnSpPr>
            <p:spPr>
              <a:xfrm>
                <a:off x="4224" y="3600"/>
                <a:ext cx="402" cy="0"/>
              </a:xfrm>
              <a:prstGeom prst="straightConnector1">
                <a:avLst/>
              </a:prstGeom>
              <a:noFill/>
              <a:ln w="57150" cap="flat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47" name="Shape 247"/>
              <p:cNvCxnSpPr/>
              <p:nvPr/>
            </p:nvCxnSpPr>
            <p:spPr>
              <a:xfrm rot="10800000">
                <a:off x="4608" y="3311"/>
                <a:ext cx="0" cy="288"/>
              </a:xfrm>
              <a:prstGeom prst="straightConnector1">
                <a:avLst/>
              </a:prstGeom>
              <a:noFill/>
              <a:ln w="57150" cap="flat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</p:grpSp>
      <p:cxnSp>
        <p:nvCxnSpPr>
          <p:cNvPr id="248" name="Shape 248"/>
          <p:cNvCxnSpPr/>
          <p:nvPr/>
        </p:nvCxnSpPr>
        <p:spPr>
          <a:xfrm>
            <a:off x="6935507" y="3989294"/>
            <a:ext cx="0" cy="609599"/>
          </a:xfrm>
          <a:prstGeom prst="straightConnector1">
            <a:avLst/>
          </a:prstGeom>
          <a:noFill/>
          <a:ln w="57150" cap="flat">
            <a:solidFill>
              <a:schemeClr val="dk1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249" name="Shape 249"/>
          <p:cNvCxnSpPr/>
          <p:nvPr/>
        </p:nvCxnSpPr>
        <p:spPr>
          <a:xfrm>
            <a:off x="6489419" y="2541493"/>
            <a:ext cx="0" cy="609599"/>
          </a:xfrm>
          <a:prstGeom prst="straightConnector1">
            <a:avLst/>
          </a:prstGeom>
          <a:noFill/>
          <a:ln w="57150" cap="flat">
            <a:solidFill>
              <a:schemeClr val="dk1"/>
            </a:solidFill>
            <a:prstDash val="solid"/>
            <a:round/>
            <a:headEnd type="triangle" w="med" len="med"/>
            <a:tailEnd type="none" w="med" len="med"/>
          </a:ln>
        </p:spPr>
      </p:cxn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56364" y="221447"/>
              <a:ext cx="1949040" cy="1551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32244" y="173571"/>
                <a:ext cx="1996560" cy="1647593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 Analysis</a:t>
            </a:r>
          </a:p>
        </p:txBody>
      </p:sp>
      <p:sp>
        <p:nvSpPr>
          <p:cNvPr id="255" name="Shape 25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56" name="Shape 256"/>
          <p:cNvSpPr txBox="1"/>
          <p:nvPr/>
        </p:nvSpPr>
        <p:spPr>
          <a:xfrm>
            <a:off x="1066800" y="1524000"/>
            <a:ext cx="73913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71500" marR="0" lvl="0" indent="-571500" algn="l" rtl="0"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6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Occupational Information Network (O*NET) content model includes:</a:t>
            </a:r>
            <a:r>
              <a:rPr lang="en-US" sz="32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  <p:sp>
        <p:nvSpPr>
          <p:cNvPr id="257" name="Shape 257"/>
          <p:cNvSpPr/>
          <p:nvPr/>
        </p:nvSpPr>
        <p:spPr>
          <a:xfrm>
            <a:off x="1981200" y="5565775"/>
            <a:ext cx="4979988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See </a:t>
            </a:r>
            <a:r>
              <a:rPr lang="en-US" sz="24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http://online.onetcenter.org/</a:t>
            </a:r>
          </a:p>
        </p:txBody>
      </p:sp>
      <p:sp>
        <p:nvSpPr>
          <p:cNvPr id="258" name="Shape 258"/>
          <p:cNvSpPr txBox="1"/>
          <p:nvPr/>
        </p:nvSpPr>
        <p:spPr>
          <a:xfrm>
            <a:off x="2362200" y="2822575"/>
            <a:ext cx="4711699" cy="22828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914400" marR="0" lvl="1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worker characteristics </a:t>
            </a:r>
          </a:p>
          <a:p>
            <a:pPr marL="914400" marR="0" lvl="1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worker requirements</a:t>
            </a:r>
          </a:p>
          <a:p>
            <a:pPr marL="914400" marR="0" lvl="1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experience requirements</a:t>
            </a:r>
          </a:p>
          <a:p>
            <a:pPr marL="914400" marR="0" lvl="1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occupation-specific information</a:t>
            </a:r>
          </a:p>
          <a:p>
            <a:pPr marL="914400" marR="0" lvl="1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workforce characteristics</a:t>
            </a:r>
          </a:p>
          <a:p>
            <a:pPr marL="914400" marR="0" lvl="1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occupational requirements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6991804" y="138407"/>
              <a:ext cx="1681200" cy="1662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967684" y="90530"/>
                <a:ext cx="1728720" cy="1758473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 Analysis</a:t>
            </a:r>
          </a:p>
        </p:txBody>
      </p:sp>
      <p:sp>
        <p:nvSpPr>
          <p:cNvPr id="264" name="Shape 26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65" name="Shape 265"/>
          <p:cNvSpPr txBox="1"/>
          <p:nvPr/>
        </p:nvSpPr>
        <p:spPr>
          <a:xfrm>
            <a:off x="1295400" y="1600200"/>
            <a:ext cx="6476999" cy="4038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6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Position Analysis Questionnaire (PAQ)</a:t>
            </a:r>
            <a:r>
              <a:rPr lang="en-US" sz="24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400" b="1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jobs are rated on 194 elements, grouped in six major divisions and 28 sections 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elements represent requirements applicable to all types of jobs 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its quantitative structure allows many job comparisons, however, it appears to apply to only higher-level jobs</a:t>
            </a:r>
            <a:r>
              <a:rPr lang="en-US" sz="28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807004" y="286247"/>
              <a:ext cx="1718160" cy="1404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82886" y="238371"/>
                <a:ext cx="1765677" cy="1499992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65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62" name="Shape 62"/>
          <p:cNvSpPr txBox="1"/>
          <p:nvPr/>
        </p:nvSpPr>
        <p:spPr>
          <a:xfrm>
            <a:off x="844550" y="1555750"/>
            <a:ext cx="6897688" cy="43640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6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Human resource planning</a:t>
            </a:r>
            <a:r>
              <a:rPr lang="en-US" sz="26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is a process by which an organization ensures that</a:t>
            </a:r>
          </a:p>
          <a:p>
            <a:pPr marL="0" marR="0" lvl="0" indent="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6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 has the right number and kinds of people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Font typeface="Times New Roman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at the right place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Font typeface="Times New Roman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at the right time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Font typeface="Times New Roman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capable of effectively and efficiently completing those tasks that will help the organization achieve its overall strategic objectives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148764" y="1071287"/>
              <a:ext cx="1551840" cy="1385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24646" y="1023403"/>
                <a:ext cx="1599356" cy="1481528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 Analysis</a:t>
            </a:r>
          </a:p>
        </p:txBody>
      </p:sp>
      <p:sp>
        <p:nvSpPr>
          <p:cNvPr id="271" name="Shape 27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272" name="Shape 272"/>
          <p:cNvSpPr txBox="1"/>
          <p:nvPr/>
        </p:nvSpPr>
        <p:spPr>
          <a:xfrm>
            <a:off x="1219200" y="1828800"/>
            <a:ext cx="7162799" cy="2362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4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 descriptions list: 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 title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 identification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 duties/essential functions in order of importance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 specifications - minimal qualifications for job </a:t>
            </a:r>
          </a:p>
        </p:txBody>
      </p:sp>
      <p:sp>
        <p:nvSpPr>
          <p:cNvPr id="273" name="Shape 273"/>
          <p:cNvSpPr txBox="1"/>
          <p:nvPr/>
        </p:nvSpPr>
        <p:spPr>
          <a:xfrm>
            <a:off x="1219200" y="4114800"/>
            <a:ext cx="6705599" cy="191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They are critical to:</a:t>
            </a:r>
          </a:p>
          <a:p>
            <a: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describing job to candidates</a:t>
            </a:r>
          </a:p>
          <a:p>
            <a: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guiding new-hires</a:t>
            </a:r>
          </a:p>
          <a:p>
            <a: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developing performance evaluation criteria</a:t>
            </a:r>
          </a:p>
          <a:p>
            <a: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evaluating job’s compensation worth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474604" y="415607"/>
              <a:ext cx="2050800" cy="1515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50485" y="367731"/>
                <a:ext cx="2098317" cy="1610872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2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2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 Analysis</a:t>
            </a:r>
          </a:p>
        </p:txBody>
      </p:sp>
      <p:sp>
        <p:nvSpPr>
          <p:cNvPr id="279" name="Shape 2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grpSp>
        <p:nvGrpSpPr>
          <p:cNvPr id="280" name="Shape 280"/>
          <p:cNvGrpSpPr/>
          <p:nvPr/>
        </p:nvGrpSpPr>
        <p:grpSpPr>
          <a:xfrm>
            <a:off x="1312863" y="1436686"/>
            <a:ext cx="7467599" cy="5032375"/>
            <a:chOff x="576" y="815"/>
            <a:chExt cx="4703" cy="3170"/>
          </a:xfrm>
        </p:grpSpPr>
        <p:sp>
          <p:nvSpPr>
            <p:cNvPr id="281" name="Shape 281"/>
            <p:cNvSpPr/>
            <p:nvPr/>
          </p:nvSpPr>
          <p:spPr>
            <a:xfrm>
              <a:off x="576" y="815"/>
              <a:ext cx="4703" cy="317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82" name="Shape 282"/>
            <p:cNvCxnSpPr/>
            <p:nvPr/>
          </p:nvCxnSpPr>
          <p:spPr>
            <a:xfrm rot="10800000">
              <a:off x="2400" y="1672"/>
              <a:ext cx="351" cy="487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83" name="Shape 283"/>
            <p:cNvSpPr/>
            <p:nvPr/>
          </p:nvSpPr>
          <p:spPr>
            <a:xfrm>
              <a:off x="1920" y="1125"/>
              <a:ext cx="605" cy="605"/>
            </a:xfrm>
            <a:prstGeom prst="ellipse">
              <a:avLst/>
            </a:prstGeom>
            <a:solidFill>
              <a:srgbClr val="B22626"/>
            </a:solidFill>
            <a:ln w="9525" cap="flat">
              <a:solidFill>
                <a:srgbClr val="E6E6C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2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labor 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2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relations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84" name="Shape 284"/>
            <p:cNvCxnSpPr/>
            <p:nvPr/>
          </p:nvCxnSpPr>
          <p:spPr>
            <a:xfrm rot="10800000">
              <a:off x="2074" y="2122"/>
              <a:ext cx="570" cy="186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85" name="Shape 285"/>
            <p:cNvSpPr/>
            <p:nvPr/>
          </p:nvSpPr>
          <p:spPr>
            <a:xfrm>
              <a:off x="1484" y="1726"/>
              <a:ext cx="605" cy="605"/>
            </a:xfrm>
            <a:prstGeom prst="ellipse">
              <a:avLst/>
            </a:prstGeom>
            <a:solidFill>
              <a:srgbClr val="B22626"/>
            </a:solidFill>
            <a:ln w="9525" cap="flat">
              <a:solidFill>
                <a:srgbClr val="E6E6C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2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safety &amp;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2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health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86" name="Shape 286"/>
            <p:cNvCxnSpPr/>
            <p:nvPr/>
          </p:nvCxnSpPr>
          <p:spPr>
            <a:xfrm flipH="1">
              <a:off x="2073" y="2493"/>
              <a:ext cx="572" cy="184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87" name="Shape 287"/>
            <p:cNvSpPr/>
            <p:nvPr/>
          </p:nvSpPr>
          <p:spPr>
            <a:xfrm>
              <a:off x="1484" y="2469"/>
              <a:ext cx="605" cy="605"/>
            </a:xfrm>
            <a:prstGeom prst="ellipse">
              <a:avLst/>
            </a:prstGeom>
            <a:solidFill>
              <a:srgbClr val="B22626"/>
            </a:solidFill>
            <a:ln w="9525" cap="flat">
              <a:solidFill>
                <a:srgbClr val="E6E6C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88" name="Shape 288"/>
            <p:cNvCxnSpPr/>
            <p:nvPr/>
          </p:nvCxnSpPr>
          <p:spPr>
            <a:xfrm flipH="1">
              <a:off x="2401" y="2642"/>
              <a:ext cx="353" cy="485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89" name="Shape 289"/>
            <p:cNvSpPr/>
            <p:nvPr/>
          </p:nvSpPr>
          <p:spPr>
            <a:xfrm>
              <a:off x="1920" y="3070"/>
              <a:ext cx="605" cy="605"/>
            </a:xfrm>
            <a:prstGeom prst="ellipse">
              <a:avLst/>
            </a:prstGeom>
            <a:solidFill>
              <a:srgbClr val="B22626"/>
            </a:solidFill>
            <a:ln w="9525" cap="flat">
              <a:solidFill>
                <a:srgbClr val="E6E6C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90" name="Shape 290"/>
            <p:cNvCxnSpPr/>
            <p:nvPr/>
          </p:nvCxnSpPr>
          <p:spPr>
            <a:xfrm>
              <a:off x="2929" y="2696"/>
              <a:ext cx="0" cy="601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91" name="Shape 291"/>
            <p:cNvSpPr/>
            <p:nvPr/>
          </p:nvSpPr>
          <p:spPr>
            <a:xfrm>
              <a:off x="2628" y="3297"/>
              <a:ext cx="605" cy="605"/>
            </a:xfrm>
            <a:prstGeom prst="ellipse">
              <a:avLst/>
            </a:prstGeom>
            <a:solidFill>
              <a:srgbClr val="B22626"/>
            </a:solidFill>
            <a:ln w="9525" cap="flat">
              <a:solidFill>
                <a:srgbClr val="E6E6C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92" name="Shape 292"/>
            <p:cNvCxnSpPr/>
            <p:nvPr/>
          </p:nvCxnSpPr>
          <p:spPr>
            <a:xfrm>
              <a:off x="3104" y="2639"/>
              <a:ext cx="353" cy="485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93" name="Shape 293"/>
            <p:cNvSpPr/>
            <p:nvPr/>
          </p:nvSpPr>
          <p:spPr>
            <a:xfrm>
              <a:off x="3333" y="3068"/>
              <a:ext cx="605" cy="605"/>
            </a:xfrm>
            <a:prstGeom prst="ellipse">
              <a:avLst/>
            </a:prstGeom>
            <a:solidFill>
              <a:srgbClr val="B22626"/>
            </a:solidFill>
            <a:ln w="9525" cap="flat">
              <a:solidFill>
                <a:srgbClr val="E6E6C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94" name="Shape 294"/>
            <p:cNvCxnSpPr/>
            <p:nvPr/>
          </p:nvCxnSpPr>
          <p:spPr>
            <a:xfrm>
              <a:off x="3213" y="2489"/>
              <a:ext cx="570" cy="185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95" name="Shape 295"/>
            <p:cNvSpPr/>
            <p:nvPr/>
          </p:nvSpPr>
          <p:spPr>
            <a:xfrm>
              <a:off x="3743" y="2447"/>
              <a:ext cx="605" cy="605"/>
            </a:xfrm>
            <a:prstGeom prst="ellipse">
              <a:avLst/>
            </a:prstGeom>
            <a:solidFill>
              <a:srgbClr val="B22626"/>
            </a:solidFill>
            <a:ln w="9525" cap="flat">
              <a:solidFill>
                <a:srgbClr val="E6E6C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96" name="Shape 296"/>
            <p:cNvCxnSpPr/>
            <p:nvPr/>
          </p:nvCxnSpPr>
          <p:spPr>
            <a:xfrm rot="10800000" flipH="1">
              <a:off x="3213" y="2119"/>
              <a:ext cx="570" cy="184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97" name="Shape 297"/>
            <p:cNvSpPr/>
            <p:nvPr/>
          </p:nvSpPr>
          <p:spPr>
            <a:xfrm>
              <a:off x="3770" y="1723"/>
              <a:ext cx="605" cy="605"/>
            </a:xfrm>
            <a:prstGeom prst="ellipse">
              <a:avLst/>
            </a:prstGeom>
            <a:solidFill>
              <a:srgbClr val="B22626"/>
            </a:solidFill>
            <a:ln w="9525" cap="flat">
              <a:solidFill>
                <a:srgbClr val="E6E6C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2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HR 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2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planning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98" name="Shape 298"/>
            <p:cNvCxnSpPr/>
            <p:nvPr/>
          </p:nvCxnSpPr>
          <p:spPr>
            <a:xfrm rot="10800000" flipH="1">
              <a:off x="3104" y="1669"/>
              <a:ext cx="351" cy="485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99" name="Shape 299"/>
            <p:cNvSpPr/>
            <p:nvPr/>
          </p:nvSpPr>
          <p:spPr>
            <a:xfrm>
              <a:off x="3311" y="1103"/>
              <a:ext cx="605" cy="605"/>
            </a:xfrm>
            <a:prstGeom prst="ellipse">
              <a:avLst/>
            </a:prstGeom>
            <a:solidFill>
              <a:srgbClr val="B22626"/>
            </a:solidFill>
            <a:ln w="9525" cap="flat">
              <a:solidFill>
                <a:srgbClr val="E6E6C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00" name="Shape 300"/>
            <p:cNvCxnSpPr/>
            <p:nvPr/>
          </p:nvCxnSpPr>
          <p:spPr>
            <a:xfrm rot="10800000">
              <a:off x="2928" y="1499"/>
              <a:ext cx="0" cy="597"/>
            </a:xfrm>
            <a:prstGeom prst="straightConnector1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01" name="Shape 301"/>
            <p:cNvSpPr/>
            <p:nvPr/>
          </p:nvSpPr>
          <p:spPr>
            <a:xfrm>
              <a:off x="2639" y="911"/>
              <a:ext cx="605" cy="605"/>
            </a:xfrm>
            <a:prstGeom prst="ellipse">
              <a:avLst/>
            </a:prstGeom>
            <a:solidFill>
              <a:srgbClr val="B22626"/>
            </a:solidFill>
            <a:ln w="9525" cap="flat">
              <a:solidFill>
                <a:srgbClr val="E6E6C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Shape 302"/>
            <p:cNvSpPr/>
            <p:nvPr/>
          </p:nvSpPr>
          <p:spPr>
            <a:xfrm>
              <a:off x="2625" y="2097"/>
              <a:ext cx="605" cy="605"/>
            </a:xfrm>
            <a:prstGeom prst="ellipse">
              <a:avLst/>
            </a:prstGeom>
            <a:solidFill>
              <a:srgbClr val="000000"/>
            </a:solidFill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3" name="Shape 303"/>
          <p:cNvSpPr txBox="1"/>
          <p:nvPr/>
        </p:nvSpPr>
        <p:spPr>
          <a:xfrm>
            <a:off x="-8965" y="1471612"/>
            <a:ext cx="2412999" cy="2832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Almost all </a:t>
            </a:r>
            <a:r>
              <a:rPr lang="en-US" sz="2000" b="0" i="0" u="none" strike="noStrike" cap="none" baseline="0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HRM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activities are tied to job analysis; it is the starting point for sound </a:t>
            </a:r>
            <a:r>
              <a:rPr lang="en-US" sz="2000" b="0" i="0" u="none" strike="noStrike" cap="none" baseline="0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HRM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</p:txBody>
      </p:sp>
      <p:sp>
        <p:nvSpPr>
          <p:cNvPr id="304" name="Shape 304"/>
          <p:cNvSpPr/>
          <p:nvPr/>
        </p:nvSpPr>
        <p:spPr>
          <a:xfrm>
            <a:off x="4284662" y="3265486"/>
            <a:ext cx="1524000" cy="1447800"/>
          </a:xfrm>
          <a:prstGeom prst="octagon">
            <a:avLst>
              <a:gd name="adj" fmla="val 29287"/>
            </a:avLst>
          </a:prstGeom>
          <a:solidFill>
            <a:srgbClr val="B22626"/>
          </a:solidFill>
          <a:ln w="9525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job analysis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job description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job specifications</a:t>
            </a:r>
          </a:p>
        </p:txBody>
      </p:sp>
      <p:sp>
        <p:nvSpPr>
          <p:cNvPr id="305" name="Shape 305"/>
          <p:cNvSpPr txBox="1"/>
          <p:nvPr/>
        </p:nvSpPr>
        <p:spPr>
          <a:xfrm>
            <a:off x="3446462" y="5310187"/>
            <a:ext cx="952499" cy="4127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1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performan</a:t>
            </a:r>
            <a:r>
              <a:rPr lang="en-US" sz="1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management</a:t>
            </a:r>
          </a:p>
        </p:txBody>
      </p:sp>
      <p:sp>
        <p:nvSpPr>
          <p:cNvPr id="306" name="Shape 306"/>
          <p:cNvSpPr txBox="1"/>
          <p:nvPr/>
        </p:nvSpPr>
        <p:spPr>
          <a:xfrm>
            <a:off x="2760663" y="4408487"/>
            <a:ext cx="969963" cy="244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compensation</a:t>
            </a:r>
          </a:p>
        </p:txBody>
      </p:sp>
      <p:sp>
        <p:nvSpPr>
          <p:cNvPr id="307" name="Shape 307"/>
          <p:cNvSpPr txBox="1"/>
          <p:nvPr/>
        </p:nvSpPr>
        <p:spPr>
          <a:xfrm>
            <a:off x="5762626" y="5246687"/>
            <a:ext cx="841374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employee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training</a:t>
            </a:r>
          </a:p>
        </p:txBody>
      </p:sp>
      <p:sp>
        <p:nvSpPr>
          <p:cNvPr id="308" name="Shape 308"/>
          <p:cNvSpPr txBox="1"/>
          <p:nvPr/>
        </p:nvSpPr>
        <p:spPr>
          <a:xfrm>
            <a:off x="6337301" y="4208462"/>
            <a:ext cx="984250" cy="4286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1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employee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1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development</a:t>
            </a:r>
          </a:p>
        </p:txBody>
      </p:sp>
      <p:sp>
        <p:nvSpPr>
          <p:cNvPr id="309" name="Shape 309"/>
          <p:cNvSpPr txBox="1"/>
          <p:nvPr/>
        </p:nvSpPr>
        <p:spPr>
          <a:xfrm>
            <a:off x="4600576" y="5627687"/>
            <a:ext cx="906462" cy="3968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career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development</a:t>
            </a:r>
          </a:p>
        </p:txBody>
      </p:sp>
      <p:sp>
        <p:nvSpPr>
          <p:cNvPr id="310" name="Shape 310"/>
          <p:cNvSpPr txBox="1"/>
          <p:nvPr/>
        </p:nvSpPr>
        <p:spPr>
          <a:xfrm>
            <a:off x="4637087" y="1924050"/>
            <a:ext cx="808037" cy="2746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recruiting</a:t>
            </a:r>
          </a:p>
        </p:txBody>
      </p:sp>
      <p:sp>
        <p:nvSpPr>
          <p:cNvPr id="311" name="Shape 311"/>
          <p:cNvSpPr txBox="1"/>
          <p:nvPr/>
        </p:nvSpPr>
        <p:spPr>
          <a:xfrm>
            <a:off x="5775326" y="2198686"/>
            <a:ext cx="782637" cy="2746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selection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631564" y="591047"/>
              <a:ext cx="2355600" cy="1320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07443" y="543163"/>
                <a:ext cx="2403122" cy="1416729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 Analysis</a:t>
            </a:r>
          </a:p>
        </p:txBody>
      </p:sp>
      <p:sp>
        <p:nvSpPr>
          <p:cNvPr id="317" name="Shape 3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318" name="Shape 318"/>
          <p:cNvSpPr/>
          <p:nvPr/>
        </p:nvSpPr>
        <p:spPr>
          <a:xfrm>
            <a:off x="443706" y="1920875"/>
            <a:ext cx="7799388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Job design is how a position and its tasks are organized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  <p:sp>
        <p:nvSpPr>
          <p:cNvPr id="319" name="Shape 319"/>
          <p:cNvSpPr/>
          <p:nvPr/>
        </p:nvSpPr>
        <p:spPr>
          <a:xfrm>
            <a:off x="1586705" y="2530475"/>
            <a:ext cx="5943599" cy="9461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great job design enriches and motivates through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22626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          skill variety      task identity      task significance 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22626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                  autonomy      feedback from job itself</a:t>
            </a:r>
          </a:p>
        </p:txBody>
      </p:sp>
      <p:sp>
        <p:nvSpPr>
          <p:cNvPr id="320" name="Shape 320"/>
          <p:cNvSpPr/>
          <p:nvPr/>
        </p:nvSpPr>
        <p:spPr>
          <a:xfrm>
            <a:off x="1586705" y="3673475"/>
            <a:ext cx="6469063" cy="12618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flexible work schedules keep employees motivated and loyal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compressed work week 	flex time   job sharing   telecommuting</a:t>
            </a:r>
          </a:p>
        </p:txBody>
      </p:sp>
      <p:sp>
        <p:nvSpPr>
          <p:cNvPr id="321" name="Shape 321"/>
          <p:cNvSpPr/>
          <p:nvPr/>
        </p:nvSpPr>
        <p:spPr>
          <a:xfrm>
            <a:off x="1604169" y="4892675"/>
            <a:ext cx="6934199" cy="9763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 of </a:t>
            </a:r>
            <a:r>
              <a:rPr lang="en-US" sz="2000" b="0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HR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planning and job analysis is finding team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members with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B22626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technical and interpersonal skills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True or False?</a:t>
            </a:r>
          </a:p>
        </p:txBody>
      </p:sp>
      <p:sp>
        <p:nvSpPr>
          <p:cNvPr id="327" name="Shape 3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328" name="Shape 328"/>
          <p:cNvSpPr txBox="1"/>
          <p:nvPr/>
        </p:nvSpPr>
        <p:spPr>
          <a:xfrm>
            <a:off x="990600" y="1600200"/>
            <a:ext cx="7708899" cy="481670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HR planning must be separate from the organization’s overall strategy.</a:t>
            </a: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False!</a:t>
            </a: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A mission statement defines what business the organization is in.</a:t>
            </a: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True!</a:t>
            </a: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To forecast staff requirements, HR creates an inventory of future staffing needs for job level and type, broken down by decade.</a:t>
            </a: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False!</a:t>
            </a: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Job analysis is a systematic exploration of the activities within a job.</a:t>
            </a: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True!</a:t>
            </a: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5. A position analysis questionnaire is more qualitative than quantitative in nature.</a:t>
            </a: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False!</a:t>
            </a: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6. Job design is how a position and its tasks are organized.</a:t>
            </a: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True!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Shape 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91198" y="3851653"/>
            <a:ext cx="3352800" cy="2436369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71" name="Shape 71"/>
          <p:cNvSpPr txBox="1"/>
          <p:nvPr/>
        </p:nvSpPr>
        <p:spPr>
          <a:xfrm>
            <a:off x="892175" y="1549400"/>
            <a:ext cx="6400799" cy="3429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ct val="25000"/>
              <a:buFont typeface="Arial"/>
              <a:buNone/>
            </a:pPr>
            <a:r>
              <a:rPr lang="en-US" sz="2600" b="1" i="0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HR </a:t>
            </a:r>
            <a:r>
              <a:rPr lang="en-US" sz="26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planning must be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6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linked to the organization’s overall strategy to compete domestically and globally </a:t>
            </a:r>
          </a:p>
          <a:p>
            <a: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translated into the number and types of workers needed  </a:t>
            </a:r>
          </a:p>
        </p:txBody>
      </p:sp>
      <p:sp>
        <p:nvSpPr>
          <p:cNvPr id="72" name="Shape 72"/>
          <p:cNvSpPr/>
          <p:nvPr/>
        </p:nvSpPr>
        <p:spPr>
          <a:xfrm>
            <a:off x="1258887" y="5419725"/>
            <a:ext cx="5640386" cy="7016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22626"/>
              </a:buClr>
              <a:buSzPct val="25000"/>
              <a:buFont typeface="Arial"/>
              <a:buNone/>
            </a:pPr>
            <a:r>
              <a:rPr lang="en-US" sz="2000" b="1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Senior HRM staff need to lead top management in planning for HRM issues</a:t>
            </a:r>
            <a:r>
              <a:rPr lang="en-US" sz="2000" b="1" i="0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6613084" y="794327"/>
              <a:ext cx="1690560" cy="1228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588964" y="746452"/>
                <a:ext cx="1738080" cy="1324311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 Organizational Framework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79" name="Shape 79"/>
          <p:cNvSpPr txBox="1"/>
          <p:nvPr/>
        </p:nvSpPr>
        <p:spPr>
          <a:xfrm>
            <a:off x="609600" y="1600200"/>
            <a:ext cx="7772400" cy="3352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lang="en-US" sz="26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mission statement</a:t>
            </a: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defines what business the organization is in, including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742950" marR="0" lvl="1" indent="-158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why it exists </a:t>
            </a:r>
          </a:p>
          <a:p>
            <a:pPr marL="742950" marR="0" lvl="1" indent="-158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who its customers are</a:t>
            </a:r>
          </a:p>
          <a:p>
            <a:pPr marL="742950" marR="0" lvl="1" indent="-158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strategic goals set by senior management to establish targets for the organization to achieve </a:t>
            </a:r>
          </a:p>
          <a:p>
            <a:pPr marL="457200" marR="0" lvl="1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Shape 80"/>
          <p:cNvSpPr/>
          <p:nvPr/>
        </p:nvSpPr>
        <p:spPr>
          <a:xfrm>
            <a:off x="1158875" y="5616575"/>
            <a:ext cx="6786563" cy="3968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ct val="25000"/>
              <a:buFont typeface="Arial"/>
              <a:buNone/>
            </a:pPr>
            <a:r>
              <a:rPr lang="en-US" sz="2000" b="1" i="1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Goals are generally defined for the next 5-20 years.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73324" y="2364407"/>
              <a:ext cx="1607280" cy="1311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9206" y="2316527"/>
                <a:ext cx="1654796" cy="14076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Linking Organizational Strategy to HR Planning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87" name="Shape 87"/>
          <p:cNvSpPr txBox="1"/>
          <p:nvPr/>
        </p:nvSpPr>
        <p:spPr>
          <a:xfrm>
            <a:off x="696912" y="1574800"/>
            <a:ext cx="6659562" cy="2387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6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During a corporate assessment,</a:t>
            </a: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SWOT (Strengths-Weaknesses-Opportunities-Threats) analysis determines what is needed to meet objectives 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strengths and weaknesses and core competencies are identified 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ctr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Shape 88"/>
          <p:cNvSpPr/>
          <p:nvPr/>
        </p:nvSpPr>
        <p:spPr>
          <a:xfrm>
            <a:off x="381000" y="5181600"/>
            <a:ext cx="8515349" cy="7016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22626"/>
              </a:buClr>
              <a:buSzPct val="25000"/>
              <a:buFont typeface="Arial"/>
              <a:buNone/>
            </a:pPr>
            <a:r>
              <a:rPr lang="en-US" sz="2000" b="1" i="1" u="none" strike="noStrike" cap="none" baseline="0">
                <a:solidFill>
                  <a:srgbClr val="B22626"/>
                </a:solidFill>
                <a:latin typeface="Arial"/>
                <a:ea typeface="Arial"/>
                <a:cs typeface="Arial"/>
                <a:sym typeface="Arial"/>
              </a:rPr>
              <a:t>HRM determines what knowledge, skills, and abilities are needed by the organization’s human resources through a job analysis.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Linking Organizational Strategy to HR Planning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95" name="Shape 95"/>
          <p:cNvSpPr/>
          <p:nvPr/>
        </p:nvSpPr>
        <p:spPr>
          <a:xfrm>
            <a:off x="762000" y="2035175"/>
            <a:ext cx="3124199" cy="731838"/>
          </a:xfrm>
          <a:prstGeom prst="rect">
            <a:avLst/>
          </a:prstGeom>
          <a:solidFill>
            <a:srgbClr val="B22626"/>
          </a:solidFill>
          <a:ln w="9525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mission</a:t>
            </a:r>
          </a:p>
        </p:txBody>
      </p:sp>
      <p:sp>
        <p:nvSpPr>
          <p:cNvPr id="96" name="Shape 96"/>
          <p:cNvSpPr/>
          <p:nvPr/>
        </p:nvSpPr>
        <p:spPr>
          <a:xfrm>
            <a:off x="762000" y="2968625"/>
            <a:ext cx="3124199" cy="730250"/>
          </a:xfrm>
          <a:prstGeom prst="rect">
            <a:avLst/>
          </a:prstGeom>
          <a:solidFill>
            <a:srgbClr val="B22626"/>
          </a:solidFill>
          <a:ln w="9525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objectives and goals</a:t>
            </a:r>
          </a:p>
        </p:txBody>
      </p:sp>
      <p:sp>
        <p:nvSpPr>
          <p:cNvPr id="97" name="Shape 97"/>
          <p:cNvSpPr/>
          <p:nvPr/>
        </p:nvSpPr>
        <p:spPr>
          <a:xfrm>
            <a:off x="762000" y="3860800"/>
            <a:ext cx="3124199" cy="731838"/>
          </a:xfrm>
          <a:prstGeom prst="rect">
            <a:avLst/>
          </a:prstGeom>
          <a:solidFill>
            <a:srgbClr val="B22626"/>
          </a:solidFill>
          <a:ln w="9525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strategy</a:t>
            </a:r>
          </a:p>
        </p:txBody>
      </p:sp>
      <p:sp>
        <p:nvSpPr>
          <p:cNvPr id="98" name="Shape 98"/>
          <p:cNvSpPr/>
          <p:nvPr/>
        </p:nvSpPr>
        <p:spPr>
          <a:xfrm>
            <a:off x="762000" y="4754562"/>
            <a:ext cx="3124199" cy="730250"/>
          </a:xfrm>
          <a:prstGeom prst="rect">
            <a:avLst/>
          </a:prstGeom>
          <a:solidFill>
            <a:srgbClr val="B22626"/>
          </a:solidFill>
          <a:ln w="9525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structure</a:t>
            </a:r>
          </a:p>
        </p:txBody>
      </p:sp>
      <p:sp>
        <p:nvSpPr>
          <p:cNvPr id="99" name="Shape 99"/>
          <p:cNvSpPr/>
          <p:nvPr/>
        </p:nvSpPr>
        <p:spPr>
          <a:xfrm>
            <a:off x="762000" y="5648325"/>
            <a:ext cx="3124199" cy="730250"/>
          </a:xfrm>
          <a:prstGeom prst="rect">
            <a:avLst/>
          </a:prstGeom>
          <a:solidFill>
            <a:srgbClr val="B22626"/>
          </a:solidFill>
          <a:ln w="9525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people</a:t>
            </a:r>
          </a:p>
        </p:txBody>
      </p:sp>
      <p:sp>
        <p:nvSpPr>
          <p:cNvPr id="100" name="Shape 100"/>
          <p:cNvSpPr txBox="1"/>
          <p:nvPr/>
        </p:nvSpPr>
        <p:spPr>
          <a:xfrm>
            <a:off x="838200" y="1501775"/>
            <a:ext cx="3124199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STRATEGIC DIRECTION</a:t>
            </a:r>
          </a:p>
        </p:txBody>
      </p:sp>
      <p:sp>
        <p:nvSpPr>
          <p:cNvPr id="101" name="Shape 101"/>
          <p:cNvSpPr txBox="1"/>
          <p:nvPr/>
        </p:nvSpPr>
        <p:spPr>
          <a:xfrm>
            <a:off x="4419600" y="1501775"/>
            <a:ext cx="2743199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HR</a:t>
            </a: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LINKAGE</a:t>
            </a:r>
          </a:p>
        </p:txBody>
      </p:sp>
      <p:cxnSp>
        <p:nvCxnSpPr>
          <p:cNvPr id="102" name="Shape 102"/>
          <p:cNvCxnSpPr/>
          <p:nvPr/>
        </p:nvCxnSpPr>
        <p:spPr>
          <a:xfrm>
            <a:off x="533400" y="2074863"/>
            <a:ext cx="0" cy="422275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grpSp>
        <p:nvGrpSpPr>
          <p:cNvPr id="103" name="Shape 103"/>
          <p:cNvGrpSpPr/>
          <p:nvPr/>
        </p:nvGrpSpPr>
        <p:grpSpPr>
          <a:xfrm>
            <a:off x="3962399" y="2111375"/>
            <a:ext cx="3962400" cy="641350"/>
            <a:chOff x="2687" y="1200"/>
            <a:chExt cx="2496" cy="404"/>
          </a:xfrm>
        </p:grpSpPr>
        <p:sp>
          <p:nvSpPr>
            <p:cNvPr id="104" name="Shape 104"/>
            <p:cNvSpPr txBox="1"/>
            <p:nvPr/>
          </p:nvSpPr>
          <p:spPr>
            <a:xfrm>
              <a:off x="3023" y="1200"/>
              <a:ext cx="2160" cy="40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determining organization’s business</a:t>
              </a:r>
            </a:p>
          </p:txBody>
        </p:sp>
        <p:cxnSp>
          <p:nvCxnSpPr>
            <p:cNvPr id="105" name="Shape 105"/>
            <p:cNvCxnSpPr/>
            <p:nvPr/>
          </p:nvCxnSpPr>
          <p:spPr>
            <a:xfrm>
              <a:off x="2687" y="1381"/>
              <a:ext cx="288" cy="0"/>
            </a:xfrm>
            <a:prstGeom prst="straightConnector1">
              <a:avLst/>
            </a:prstGeom>
            <a:noFill/>
            <a:ln w="9525" cap="flat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06" name="Shape 106"/>
          <p:cNvGrpSpPr/>
          <p:nvPr/>
        </p:nvGrpSpPr>
        <p:grpSpPr>
          <a:xfrm>
            <a:off x="3962399" y="3025775"/>
            <a:ext cx="3352800" cy="641350"/>
            <a:chOff x="2687" y="1776"/>
            <a:chExt cx="2112" cy="404"/>
          </a:xfrm>
        </p:grpSpPr>
        <p:sp>
          <p:nvSpPr>
            <p:cNvPr id="107" name="Shape 107"/>
            <p:cNvSpPr txBox="1"/>
            <p:nvPr/>
          </p:nvSpPr>
          <p:spPr>
            <a:xfrm>
              <a:off x="3023" y="1776"/>
              <a:ext cx="1776" cy="40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setting goals and objectives</a:t>
              </a:r>
            </a:p>
          </p:txBody>
        </p:sp>
        <p:cxnSp>
          <p:nvCxnSpPr>
            <p:cNvPr id="108" name="Shape 108"/>
            <p:cNvCxnSpPr/>
            <p:nvPr/>
          </p:nvCxnSpPr>
          <p:spPr>
            <a:xfrm>
              <a:off x="2687" y="1995"/>
              <a:ext cx="288" cy="0"/>
            </a:xfrm>
            <a:prstGeom prst="straightConnector1">
              <a:avLst/>
            </a:prstGeom>
            <a:noFill/>
            <a:ln w="9525" cap="flat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09" name="Shape 109"/>
          <p:cNvGrpSpPr/>
          <p:nvPr/>
        </p:nvGrpSpPr>
        <p:grpSpPr>
          <a:xfrm>
            <a:off x="3962399" y="3940175"/>
            <a:ext cx="3657600" cy="641350"/>
            <a:chOff x="2687" y="2352"/>
            <a:chExt cx="2304" cy="404"/>
          </a:xfrm>
        </p:grpSpPr>
        <p:sp>
          <p:nvSpPr>
            <p:cNvPr id="110" name="Shape 110"/>
            <p:cNvSpPr txBox="1"/>
            <p:nvPr/>
          </p:nvSpPr>
          <p:spPr>
            <a:xfrm>
              <a:off x="3023" y="2352"/>
              <a:ext cx="1967" cy="40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determining how to attain goals and objectives</a:t>
              </a:r>
            </a:p>
          </p:txBody>
        </p:sp>
        <p:cxnSp>
          <p:nvCxnSpPr>
            <p:cNvPr id="111" name="Shape 111"/>
            <p:cNvCxnSpPr/>
            <p:nvPr/>
          </p:nvCxnSpPr>
          <p:spPr>
            <a:xfrm>
              <a:off x="2687" y="2557"/>
              <a:ext cx="288" cy="0"/>
            </a:xfrm>
            <a:prstGeom prst="straightConnector1">
              <a:avLst/>
            </a:prstGeom>
            <a:noFill/>
            <a:ln w="9525" cap="flat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12" name="Shape 112"/>
          <p:cNvGrpSpPr/>
          <p:nvPr/>
        </p:nvGrpSpPr>
        <p:grpSpPr>
          <a:xfrm>
            <a:off x="3962399" y="4778374"/>
            <a:ext cx="4114800" cy="641350"/>
            <a:chOff x="2687" y="2879"/>
            <a:chExt cx="2592" cy="404"/>
          </a:xfrm>
        </p:grpSpPr>
        <p:sp>
          <p:nvSpPr>
            <p:cNvPr id="113" name="Shape 113"/>
            <p:cNvSpPr txBox="1"/>
            <p:nvPr/>
          </p:nvSpPr>
          <p:spPr>
            <a:xfrm>
              <a:off x="3023" y="2879"/>
              <a:ext cx="2256" cy="40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determining what jobs need to be done and by whom</a:t>
              </a:r>
            </a:p>
          </p:txBody>
        </p:sp>
        <p:cxnSp>
          <p:nvCxnSpPr>
            <p:cNvPr id="114" name="Shape 114"/>
            <p:cNvCxnSpPr/>
            <p:nvPr/>
          </p:nvCxnSpPr>
          <p:spPr>
            <a:xfrm>
              <a:off x="2687" y="3070"/>
              <a:ext cx="288" cy="0"/>
            </a:xfrm>
            <a:prstGeom prst="straightConnector1">
              <a:avLst/>
            </a:prstGeom>
            <a:noFill/>
            <a:ln w="9525" cap="flat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15" name="Shape 115"/>
          <p:cNvGrpSpPr/>
          <p:nvPr/>
        </p:nvGrpSpPr>
        <p:grpSpPr>
          <a:xfrm>
            <a:off x="3962399" y="5648324"/>
            <a:ext cx="3733800" cy="641350"/>
            <a:chOff x="2687" y="3427"/>
            <a:chExt cx="2352" cy="404"/>
          </a:xfrm>
        </p:grpSpPr>
        <p:sp>
          <p:nvSpPr>
            <p:cNvPr id="116" name="Shape 116"/>
            <p:cNvSpPr txBox="1"/>
            <p:nvPr/>
          </p:nvSpPr>
          <p:spPr>
            <a:xfrm>
              <a:off x="3023" y="3427"/>
              <a:ext cx="2015" cy="40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matching skills, knowledge, and abilities to required jobs</a:t>
              </a:r>
            </a:p>
          </p:txBody>
        </p:sp>
        <p:cxnSp>
          <p:nvCxnSpPr>
            <p:cNvPr id="117" name="Shape 117"/>
            <p:cNvCxnSpPr/>
            <p:nvPr/>
          </p:nvCxnSpPr>
          <p:spPr>
            <a:xfrm>
              <a:off x="2687" y="3631"/>
              <a:ext cx="288" cy="0"/>
            </a:xfrm>
            <a:prstGeom prst="straightConnector1">
              <a:avLst/>
            </a:prstGeom>
            <a:noFill/>
            <a:ln w="9525" cap="flat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96604" y="1163687"/>
              <a:ext cx="1718160" cy="1219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72486" y="1115802"/>
                <a:ext cx="1765677" cy="1315209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Linking Organizational Strategy to HR Planning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24" name="Shape 124"/>
          <p:cNvSpPr txBox="1"/>
          <p:nvPr/>
        </p:nvSpPr>
        <p:spPr>
          <a:xfrm>
            <a:off x="895350" y="1554162"/>
            <a:ext cx="7170737" cy="4343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600" b="1" i="0" u="none" strike="noStrike" cap="none" baseline="0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HR</a:t>
            </a:r>
            <a:r>
              <a:rPr lang="en-US" sz="26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must ensure staff levels meet strategic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6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planning goals.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600" b="1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 </a:t>
            </a:r>
            <a:r>
              <a:rPr lang="en-US" sz="2800" b="0" i="0" u="none" strike="noStrike" cap="none" baseline="0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HR</a:t>
            </a:r>
            <a:r>
              <a:rPr lang="en-US" sz="2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inventory report summarizes information on current workers and their skills</a:t>
            </a:r>
            <a:r>
              <a:rPr lang="en-US" sz="1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742950" marR="0" lvl="1" indent="-17145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17375E"/>
              </a:buClr>
              <a:buFont typeface="Times New Roman"/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800" b="0" i="0" u="none" strike="noStrike" cap="none" baseline="0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HR</a:t>
            </a:r>
            <a:r>
              <a:rPr lang="en-US" sz="2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information systems (HRIS) 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Font typeface="Times New Roman"/>
              <a:buNone/>
            </a:pPr>
            <a:endParaRPr sz="28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143000" marR="0" lvl="2" indent="-2286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process employee information </a:t>
            </a:r>
          </a:p>
          <a:p>
            <a:pPr marL="1143000" marR="0" lvl="2" indent="-1143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143000" marR="0" lvl="2" indent="-2286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quickly generate analyses and reports</a:t>
            </a:r>
          </a:p>
          <a:p>
            <a:pPr marL="1143000" marR="0" lvl="2" indent="-1143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143000" marR="0" lvl="2" indent="-2286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SzPct val="111111"/>
              <a:buFont typeface="Times New Roman"/>
              <a:buChar char="▪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provide compensation/benefits support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Linking Organizational Strategy to HR Planning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31" name="Shape 131"/>
          <p:cNvSpPr txBox="1"/>
          <p:nvPr/>
        </p:nvSpPr>
        <p:spPr>
          <a:xfrm>
            <a:off x="762000" y="1905000"/>
            <a:ext cx="7250113" cy="3200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6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Succession planning includes the development of replacement charts that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342900" marR="0" lvl="0" indent="-342900" algn="l" rtl="0">
              <a:spcBef>
                <a:spcPts val="28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1430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portray middle- to upper-level management positions that may become vacant in the near future </a:t>
            </a:r>
          </a:p>
          <a:p>
            <a:pPr marL="1143000" marR="0" lvl="2" indent="-139700" algn="l" rtl="0">
              <a:spcBef>
                <a:spcPts val="28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1430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list information about individuals who might qualify to fill the positions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545964" y="1302167"/>
              <a:ext cx="1709040" cy="1339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21842" y="1254291"/>
                <a:ext cx="1756563" cy="1435191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Linking Organizational Strategy to HR Planning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914400" y="1600200"/>
            <a:ext cx="7772400" cy="4419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600" b="1" i="0" u="none" strike="noStrike" cap="none" baseline="0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HR</a:t>
            </a:r>
            <a:r>
              <a:rPr lang="en-US" sz="26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must forecast staff requirements: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800" b="0" i="0" u="none" strike="noStrike" cap="none" baseline="0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HR</a:t>
            </a:r>
            <a:r>
              <a:rPr lang="en-US" sz="2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creates an inventory of future staffing needs for job level and type, broken down by year </a:t>
            </a:r>
          </a:p>
          <a:p>
            <a:pPr marL="742950" marR="0" lvl="1" indent="-285750" algn="l" rtl="0">
              <a:spcBef>
                <a:spcPts val="240"/>
              </a:spcBef>
              <a:spcAft>
                <a:spcPts val="0"/>
              </a:spcAft>
              <a:buClr>
                <a:srgbClr val="17375E"/>
              </a:buClr>
              <a:buFont typeface="Times New Roman"/>
              <a:buNone/>
            </a:pPr>
            <a:endParaRPr sz="12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forecasts must detail the specific knowledge, skills, and abilities needed, not just “we need 25 new employees”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ample Chapter 1 with footers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 master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1086</Words>
  <Application>Microsoft Office PowerPoint</Application>
  <PresentationFormat>On-screen Show (4:3)</PresentationFormat>
  <Paragraphs>274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Courier New</vt:lpstr>
      <vt:lpstr>Times New Roman</vt:lpstr>
      <vt:lpstr>Wingdings</vt:lpstr>
      <vt:lpstr>Sample Chapter 1 with footers</vt:lpstr>
      <vt:lpstr>Content slide master</vt:lpstr>
      <vt:lpstr>PowerPoint Presentation</vt:lpstr>
      <vt:lpstr>Introduction</vt:lpstr>
      <vt:lpstr>Introduction</vt:lpstr>
      <vt:lpstr>An Organizational Framework</vt:lpstr>
      <vt:lpstr>Linking Organizational Strategy to HR Planning</vt:lpstr>
      <vt:lpstr>Linking Organizational Strategy to HR Planning</vt:lpstr>
      <vt:lpstr>Linking Organizational Strategy to HR Planning</vt:lpstr>
      <vt:lpstr>Linking Organizational Strategy to HR Planning</vt:lpstr>
      <vt:lpstr>Linking Organizational Strategy to HR Planning</vt:lpstr>
      <vt:lpstr>Linking Organizational Strategy to HR Planning</vt:lpstr>
      <vt:lpstr>Linking Organizational Strategy to HR Planning</vt:lpstr>
      <vt:lpstr>Linking Organizational Strategy to HR Planning</vt:lpstr>
      <vt:lpstr>Linking Organizational Strategy to HR Planning</vt:lpstr>
      <vt:lpstr>Linking Organizational Strategy to HR Planning</vt:lpstr>
      <vt:lpstr>Job Analysis</vt:lpstr>
      <vt:lpstr>Job Analysis</vt:lpstr>
      <vt:lpstr>Job Analysis</vt:lpstr>
      <vt:lpstr>Job Analysis</vt:lpstr>
      <vt:lpstr>Job Analysis</vt:lpstr>
      <vt:lpstr>Job Analysis</vt:lpstr>
      <vt:lpstr>Job Analysis</vt:lpstr>
      <vt:lpstr>Job Analysis</vt:lpstr>
      <vt:lpstr>True or False?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Jehan Alotaibi</cp:lastModifiedBy>
  <cp:revision>2</cp:revision>
  <dcterms:modified xsi:type="dcterms:W3CDTF">2017-03-28T19:04:05Z</dcterms:modified>
</cp:coreProperties>
</file>